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6" r:id="rId3"/>
    <p:sldId id="282" r:id="rId4"/>
    <p:sldId id="283" r:id="rId5"/>
    <p:sldId id="284" r:id="rId6"/>
    <p:sldId id="285" r:id="rId7"/>
    <p:sldId id="267" r:id="rId8"/>
    <p:sldId id="257" r:id="rId9"/>
    <p:sldId id="270" r:id="rId10"/>
    <p:sldId id="269" r:id="rId11"/>
    <p:sldId id="272" r:id="rId12"/>
    <p:sldId id="280" r:id="rId13"/>
    <p:sldId id="268" r:id="rId14"/>
    <p:sldId id="263" r:id="rId15"/>
    <p:sldId id="278" r:id="rId16"/>
    <p:sldId id="277" r:id="rId17"/>
    <p:sldId id="265" r:id="rId18"/>
    <p:sldId id="259" r:id="rId19"/>
    <p:sldId id="273" r:id="rId20"/>
    <p:sldId id="260" r:id="rId21"/>
    <p:sldId id="274" r:id="rId22"/>
    <p:sldId id="261" r:id="rId23"/>
    <p:sldId id="275" r:id="rId24"/>
    <p:sldId id="262" r:id="rId25"/>
    <p:sldId id="276" r:id="rId26"/>
    <p:sldId id="279" r:id="rId27"/>
    <p:sldId id="2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934BC9"/>
    <a:srgbClr val="B74CD8"/>
    <a:srgbClr val="D1A685"/>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56" autoAdjust="0"/>
    <p:restoredTop sz="81884" autoAdjust="0"/>
  </p:normalViewPr>
  <p:slideViewPr>
    <p:cSldViewPr>
      <p:cViewPr varScale="1">
        <p:scale>
          <a:sx n="91" d="100"/>
          <a:sy n="91" d="100"/>
        </p:scale>
        <p:origin x="678" y="78"/>
      </p:cViewPr>
      <p:guideLst>
        <p:guide orient="horz" pos="2160"/>
        <p:guide pos="2880"/>
      </p:guideLst>
    </p:cSldViewPr>
  </p:slideViewPr>
  <p:notesTextViewPr>
    <p:cViewPr>
      <p:scale>
        <a:sx n="1" d="1"/>
        <a:sy n="1" d="1"/>
      </p:scale>
      <p:origin x="0" y="-59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3D54C4-1170-4514-8CDF-BB5702974321}" type="datetimeFigureOut">
              <a:rPr lang="en-GB" smtClean="0"/>
              <a:t>08/01/2019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4B8450-49D1-42D9-AFE8-75DE13D1597D}" type="slidenum">
              <a:rPr lang="en-GB" smtClean="0"/>
              <a:t>‹#›</a:t>
            </a:fld>
            <a:endParaRPr lang="en-GB"/>
          </a:p>
        </p:txBody>
      </p:sp>
    </p:spTree>
    <p:extLst>
      <p:ext uri="{BB962C8B-B14F-4D97-AF65-F5344CB8AC3E}">
        <p14:creationId xmlns:p14="http://schemas.microsoft.com/office/powerpoint/2010/main" val="3827579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presentation</a:t>
            </a:r>
            <a:r>
              <a:rPr lang="en-GB" baseline="0" dirty="0"/>
              <a:t> has been designed to be used with the plate tectonics passport activity booklet and floor map. These notes are also available to download on the Geological Society resources webpage</a:t>
            </a:r>
          </a:p>
          <a:p>
            <a:endParaRPr lang="en-GB" baseline="0" dirty="0"/>
          </a:p>
          <a:p>
            <a:r>
              <a:rPr lang="en-GB" b="1" baseline="0" dirty="0"/>
              <a:t>How to run the passport activity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a:t>This activity requires the ‘plate tectonics passport’ and ‘site information sheets’ (downloadable from the Geological Society resources webpage) and we suggest using our ‘plate tectonics floor map’ (available to download as 16x A4 sheets on the Geological Society resources page – you could print these out as A3 sheet to make the map even bigger!)</a:t>
            </a:r>
          </a:p>
          <a:p>
            <a:pPr marL="171450" indent="-171450">
              <a:buFont typeface="Arial" panose="020B0604020202020204" pitchFamily="34" charset="0"/>
              <a:buChar char="•"/>
            </a:pPr>
            <a:r>
              <a:rPr lang="en-GB" baseline="0" dirty="0"/>
              <a:t>This activity works best in a large hall/room (big enough for the floor map to fit on the floor) with access to a smartboard/over head projector to run through the presentation. </a:t>
            </a:r>
          </a:p>
          <a:p>
            <a:pPr marL="171450" indent="-171450">
              <a:buFont typeface="Arial" panose="020B0604020202020204" pitchFamily="34" charset="0"/>
              <a:buChar char="•"/>
            </a:pPr>
            <a:r>
              <a:rPr lang="en-GB" baseline="0" dirty="0"/>
              <a:t>Suitable for KS2 pupils (age 7-11) – could be adapted for other key stages.</a:t>
            </a:r>
          </a:p>
          <a:p>
            <a:pPr marL="171450" indent="-171450">
              <a:buFont typeface="Arial" panose="020B0604020202020204" pitchFamily="34" charset="0"/>
              <a:buChar char="•"/>
            </a:pPr>
            <a:r>
              <a:rPr lang="en-GB" baseline="0" dirty="0"/>
              <a:t>Estimated running time – 1 hour</a:t>
            </a:r>
          </a:p>
          <a:p>
            <a:pPr marL="171450" indent="-171450">
              <a:buFont typeface="Arial" panose="020B0604020202020204" pitchFamily="34" charset="0"/>
              <a:buChar char="•"/>
            </a:pPr>
            <a:r>
              <a:rPr lang="en-GB" baseline="0" dirty="0"/>
              <a:t>Some suggested questions to ask are highlighted in </a:t>
            </a:r>
            <a:r>
              <a:rPr lang="en-GB" b="1" baseline="0" dirty="0"/>
              <a:t>bold</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1" baseline="0" dirty="0"/>
              <a:t>Suggested lesson plan</a:t>
            </a:r>
          </a:p>
          <a:p>
            <a:pPr marL="171450" indent="-171450">
              <a:buFont typeface="Arial" panose="020B0604020202020204" pitchFamily="34" charset="0"/>
              <a:buChar char="•"/>
            </a:pPr>
            <a:r>
              <a:rPr lang="en-GB" baseline="0" dirty="0"/>
              <a:t>Run through the introduction (up to slide 9) as a whole class. Get children to find different plates, continents, plate margins etc. on the floor map as the notes suggest. Cut out the arrows and plate names prior to the lesson for use on the map.</a:t>
            </a:r>
          </a:p>
          <a:p>
            <a:pPr marL="171450" indent="-171450">
              <a:buFont typeface="Arial" panose="020B0604020202020204" pitchFamily="34" charset="0"/>
              <a:buChar char="•"/>
            </a:pPr>
            <a:r>
              <a:rPr lang="en-GB" baseline="0" dirty="0"/>
              <a:t>Split students into 5 groups </a:t>
            </a:r>
          </a:p>
          <a:p>
            <a:pPr marL="171450" indent="-171450">
              <a:buFont typeface="Arial" panose="020B0604020202020204" pitchFamily="34" charset="0"/>
              <a:buChar char="•"/>
            </a:pPr>
            <a:r>
              <a:rPr lang="en-GB" baseline="0" dirty="0"/>
              <a:t>Each group starts at a different site (e.g. Iceland) and answers the questions in the </a:t>
            </a:r>
            <a:r>
              <a:rPr lang="en-GB" b="1" baseline="0" dirty="0"/>
              <a:t>passport booklet </a:t>
            </a:r>
            <a:r>
              <a:rPr lang="en-GB" baseline="0" dirty="0"/>
              <a:t>using the </a:t>
            </a:r>
            <a:r>
              <a:rPr lang="en-GB" b="1" baseline="0" dirty="0"/>
              <a:t>site information sheets </a:t>
            </a:r>
            <a:r>
              <a:rPr lang="en-GB" baseline="0" dirty="0"/>
              <a:t>(downloadable from Geological Society website). </a:t>
            </a:r>
          </a:p>
          <a:p>
            <a:pPr marL="171450" indent="-171450">
              <a:buFont typeface="Arial" panose="020B0604020202020204" pitchFamily="34" charset="0"/>
              <a:buChar char="•"/>
            </a:pPr>
            <a:r>
              <a:rPr lang="en-GB" baseline="0" dirty="0"/>
              <a:t>Depending on available time each group may not be able to complete all 5 sites – but all sites will have been covered by at least one group.</a:t>
            </a:r>
          </a:p>
          <a:p>
            <a:pPr marL="171450" indent="-171450">
              <a:buFont typeface="Arial" panose="020B0604020202020204" pitchFamily="34" charset="0"/>
              <a:buChar char="•"/>
            </a:pPr>
            <a:r>
              <a:rPr lang="en-GB" baseline="0" dirty="0"/>
              <a:t>Assemble children together again to go over booklet answers and discuss the different tectonic scenarios they have looked at. Summaries of each tectonic site and answers to passport questions and are found in slides 10-19.</a:t>
            </a:r>
          </a:p>
          <a:p>
            <a:pPr marL="171450" indent="-171450">
              <a:buFont typeface="Arial" panose="020B0604020202020204" pitchFamily="34" charset="0"/>
              <a:buChar char="•"/>
            </a:pPr>
            <a:endParaRPr lang="en-GB" baseline="0" dirty="0"/>
          </a:p>
          <a:p>
            <a:r>
              <a:rPr lang="en-GB" baseline="0" dirty="0"/>
              <a:t>The Geological Society gives permission for presentations to be adapted where appropriate.</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AE4B8450-49D1-42D9-AFE8-75DE13D1597D}" type="slidenum">
              <a:rPr lang="en-GB" smtClean="0"/>
              <a:t>1</a:t>
            </a:fld>
            <a:endParaRPr lang="en-GB"/>
          </a:p>
        </p:txBody>
      </p:sp>
    </p:spTree>
    <p:extLst>
      <p:ext uri="{BB962C8B-B14F-4D97-AF65-F5344CB8AC3E}">
        <p14:creationId xmlns:p14="http://schemas.microsoft.com/office/powerpoint/2010/main" val="3191031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latin typeface="PT Sans Narrow" panose="020B0506020203020204" pitchFamily="34" charset="0"/>
                <a:ea typeface="Calibri"/>
                <a:cs typeface="Times New Roman"/>
              </a:rPr>
              <a:t>Where plates are moving </a:t>
            </a:r>
            <a:r>
              <a:rPr lang="en-GB" sz="1200" b="1" dirty="0">
                <a:latin typeface="PT Sans Narrow" panose="020B0506020203020204" pitchFamily="34" charset="0"/>
                <a:ea typeface="Calibri"/>
                <a:cs typeface="Times New Roman"/>
              </a:rPr>
              <a:t>towards each other </a:t>
            </a:r>
            <a:r>
              <a:rPr lang="en-GB" sz="1200" dirty="0">
                <a:latin typeface="PT Sans Narrow" panose="020B0506020203020204" pitchFamily="34" charset="0"/>
                <a:ea typeface="Calibri"/>
                <a:cs typeface="Times New Roman"/>
              </a:rPr>
              <a:t>this is called a convergent (or destructive) boundary. </a:t>
            </a:r>
          </a:p>
          <a:p>
            <a:pPr marL="0" indent="0">
              <a:buNone/>
            </a:pPr>
            <a:endParaRPr lang="en-GB" sz="1200" dirty="0">
              <a:latin typeface="PT Sans Narrow" panose="020B0506020203020204" pitchFamily="34" charset="0"/>
              <a:ea typeface="Calibri"/>
              <a:cs typeface="Times New Roman"/>
            </a:endParaRPr>
          </a:p>
          <a:p>
            <a:pPr marL="0" indent="0">
              <a:buNone/>
            </a:pPr>
            <a:r>
              <a:rPr lang="en-GB" sz="1200" dirty="0">
                <a:latin typeface="PT Sans Narrow" panose="020B0506020203020204" pitchFamily="34" charset="0"/>
                <a:ea typeface="Calibri"/>
                <a:cs typeface="Times New Roman"/>
              </a:rPr>
              <a:t>Old plates either sink down into the mantle and become slowly recycled, or they slide upwards to form mountain ranges.</a:t>
            </a:r>
          </a:p>
          <a:p>
            <a:pPr marL="0" indent="0">
              <a:buNone/>
            </a:pPr>
            <a:endParaRPr lang="en-GB" sz="1200" dirty="0">
              <a:latin typeface="PT Sans Narrow" panose="020B0506020203020204" pitchFamily="34" charset="0"/>
              <a:ea typeface="Calibri"/>
              <a:cs typeface="Times New Roman"/>
            </a:endParaRPr>
          </a:p>
          <a:p>
            <a:pPr marL="0" indent="0">
              <a:buNone/>
            </a:pPr>
            <a:r>
              <a:rPr lang="en-GB" sz="1200" dirty="0">
                <a:latin typeface="PT Sans Narrow" panose="020B0506020203020204" pitchFamily="34" charset="0"/>
                <a:ea typeface="Calibri"/>
                <a:cs typeface="Times New Roman"/>
              </a:rPr>
              <a:t>At subduction zones, rocks sink down into the Earth’s mantle where they can melt to form magma (molten rock). This magma can rise and erupt on land as lava to forms volcanoes. </a:t>
            </a:r>
          </a:p>
          <a:p>
            <a:pPr marL="0" indent="0">
              <a:buNone/>
            </a:pPr>
            <a:endParaRPr lang="en-GB" sz="1200" dirty="0">
              <a:latin typeface="PT Sans Narrow" panose="020B0506020203020204" pitchFamily="34" charset="0"/>
              <a:ea typeface="Calibri"/>
              <a:cs typeface="Times New Roman"/>
            </a:endParaRPr>
          </a:p>
          <a:p>
            <a:pPr marL="0" indent="0">
              <a:buNone/>
            </a:pPr>
            <a:r>
              <a:rPr lang="en-GB" sz="1200" dirty="0">
                <a:latin typeface="PT Sans Narrow" panose="020B0506020203020204" pitchFamily="34" charset="0"/>
                <a:ea typeface="Calibri"/>
                <a:cs typeface="Times New Roman"/>
              </a:rPr>
              <a:t>As well as having lots of volcanic activity, subduction</a:t>
            </a:r>
            <a:r>
              <a:rPr lang="en-GB" sz="1200" baseline="0" dirty="0">
                <a:latin typeface="PT Sans Narrow" panose="020B0506020203020204" pitchFamily="34" charset="0"/>
                <a:ea typeface="Calibri"/>
                <a:cs typeface="Times New Roman"/>
              </a:rPr>
              <a:t> zones also get a lot of earthquakes</a:t>
            </a:r>
            <a:r>
              <a:rPr lang="en-GB" sz="1200" dirty="0">
                <a:latin typeface="PT Sans Narrow" panose="020B0506020203020204" pitchFamily="34" charset="0"/>
                <a:ea typeface="Calibri"/>
                <a:cs typeface="Times New Roman"/>
              </a:rPr>
              <a:t>. As one plate sinks downwards it grinds against the plate above and can become stuck due to friction. Pressure builds up and eventually the plates jolt past each other with a tremendous amount of force. The built up energy is released as seismic waves which shake the Earth</a:t>
            </a:r>
            <a:r>
              <a:rPr lang="en-GB" sz="1200" baseline="0" dirty="0">
                <a:latin typeface="PT Sans Narrow" panose="020B0506020203020204" pitchFamily="34" charset="0"/>
                <a:ea typeface="Calibri"/>
                <a:cs typeface="Times New Roman"/>
              </a:rPr>
              <a:t> – this is an earthquake.</a:t>
            </a:r>
            <a:endParaRPr lang="en-GB" sz="1200" dirty="0">
              <a:latin typeface="PT Sans Narrow" panose="020B0506020203020204" pitchFamily="34" charset="0"/>
              <a:ea typeface="Calibri"/>
              <a:cs typeface="Times New Roman"/>
            </a:endParaRPr>
          </a:p>
          <a:p>
            <a:pPr marL="0" indent="0">
              <a:buNone/>
            </a:pPr>
            <a:endParaRPr lang="en-GB" sz="1200" dirty="0">
              <a:latin typeface="PT Sans Narrow" panose="020B0506020203020204"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latin typeface="PT Sans Narrow" panose="020B0506020203020204" pitchFamily="34" charset="0"/>
                <a:ea typeface="Calibri"/>
                <a:cs typeface="Times New Roman"/>
              </a:rPr>
              <a:t>Get students to find the Andes mountain range (runs down the western</a:t>
            </a:r>
            <a:r>
              <a:rPr lang="en-GB" sz="1200" b="1" baseline="0" dirty="0">
                <a:latin typeface="PT Sans Narrow" panose="020B0506020203020204" pitchFamily="34" charset="0"/>
                <a:ea typeface="Calibri"/>
                <a:cs typeface="Times New Roman"/>
              </a:rPr>
              <a:t> edge of South America) and place arrows showing a convergent margin i.e. </a:t>
            </a:r>
            <a:r>
              <a:rPr lang="en-GB" sz="1200" b="1" dirty="0">
                <a:latin typeface="PT Sans Narrow" panose="020B0506020203020204" pitchFamily="34" charset="0"/>
                <a:ea typeface="Calibri"/>
                <a:cs typeface="Times New Roman"/>
              </a:rPr>
              <a:t>South American and Nazca plate moving towards each other. </a:t>
            </a:r>
            <a:r>
              <a:rPr lang="en-GB" sz="1200" b="0" dirty="0">
                <a:latin typeface="PT Sans Narrow" panose="020B0506020203020204" pitchFamily="34" charset="0"/>
                <a:ea typeface="Calibri"/>
                <a:cs typeface="Times New Roman"/>
              </a:rPr>
              <a:t>This is an example of a subduction zone one plate being subducted under another which can form volcanoes.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baseline="0" dirty="0">
              <a:latin typeface="PT Sans Narrow" panose="020B0506020203020204"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baseline="0" dirty="0">
                <a:latin typeface="PT Sans Narrow" panose="020B0506020203020204" pitchFamily="34" charset="0"/>
                <a:ea typeface="Calibri"/>
                <a:cs typeface="Times New Roman"/>
              </a:rPr>
              <a:t>Also get students to find the Himalayas (between India and Asia) and place arrows showing a convergent margin between the Indian and Eurasian plates– </a:t>
            </a:r>
            <a:r>
              <a:rPr lang="en-GB" sz="1200" b="0" baseline="0" dirty="0">
                <a:latin typeface="PT Sans Narrow" panose="020B0506020203020204" pitchFamily="34" charset="0"/>
                <a:ea typeface="Calibri"/>
                <a:cs typeface="Times New Roman"/>
              </a:rPr>
              <a:t>both plates are being forced upwards here and form fold mountains rather than volcanoes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baseline="0" dirty="0">
              <a:latin typeface="PT Sans Narrow" panose="020B0506020203020204" pitchFamily="34" charset="0"/>
              <a:ea typeface="Calibri"/>
              <a:cs typeface="Times New Roman"/>
            </a:endParaRPr>
          </a:p>
        </p:txBody>
      </p:sp>
      <p:sp>
        <p:nvSpPr>
          <p:cNvPr id="4" name="Slide Number Placeholder 3"/>
          <p:cNvSpPr>
            <a:spLocks noGrp="1"/>
          </p:cNvSpPr>
          <p:nvPr>
            <p:ph type="sldNum" sz="quarter" idx="10"/>
          </p:nvPr>
        </p:nvSpPr>
        <p:spPr/>
        <p:txBody>
          <a:bodyPr/>
          <a:lstStyle/>
          <a:p>
            <a:fld id="{AE4B8450-49D1-42D9-AFE8-75DE13D1597D}" type="slidenum">
              <a:rPr lang="en-GB" smtClean="0"/>
              <a:t>10</a:t>
            </a:fld>
            <a:endParaRPr lang="en-GB"/>
          </a:p>
        </p:txBody>
      </p:sp>
    </p:spTree>
    <p:extLst>
      <p:ext uri="{BB962C8B-B14F-4D97-AF65-F5344CB8AC3E}">
        <p14:creationId xmlns:p14="http://schemas.microsoft.com/office/powerpoint/2010/main" val="1387984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latin typeface="PT Sans Narrow" panose="020B0506020203020204" pitchFamily="34" charset="0"/>
                <a:ea typeface="Calibri"/>
                <a:cs typeface="Times New Roman"/>
              </a:rPr>
              <a:t>The third type of boundary is called a transform or conservative boundary. </a:t>
            </a:r>
          </a:p>
          <a:p>
            <a:pPr marL="0" indent="0">
              <a:buNone/>
            </a:pPr>
            <a:endParaRPr lang="en-GB" sz="1200" dirty="0">
              <a:latin typeface="PT Sans Narrow" panose="020B0506020203020204" pitchFamily="34" charset="0"/>
              <a:ea typeface="Calibri"/>
              <a:cs typeface="Times New Roman"/>
            </a:endParaRPr>
          </a:p>
          <a:p>
            <a:pPr marL="0" indent="0">
              <a:buNone/>
            </a:pPr>
            <a:r>
              <a:rPr lang="en-GB" sz="1200" dirty="0">
                <a:latin typeface="PT Sans Narrow" panose="020B0506020203020204" pitchFamily="34" charset="0"/>
                <a:ea typeface="Calibri"/>
                <a:cs typeface="Times New Roman"/>
              </a:rPr>
              <a:t>Here the plates do not move towards or away from each other but instead </a:t>
            </a:r>
            <a:r>
              <a:rPr lang="en-GB" sz="1200" b="1" dirty="0">
                <a:latin typeface="PT Sans Narrow" panose="020B0506020203020204" pitchFamily="34" charset="0"/>
                <a:ea typeface="Calibri"/>
                <a:cs typeface="Times New Roman"/>
              </a:rPr>
              <a:t>slide past each other</a:t>
            </a:r>
            <a:r>
              <a:rPr lang="en-GB" sz="1200" b="0" dirty="0">
                <a:latin typeface="PT Sans Narrow" panose="020B0506020203020204" pitchFamily="34" charset="0"/>
                <a:ea typeface="Calibri"/>
                <a:cs typeface="Times New Roman"/>
              </a:rPr>
              <a:t>.</a:t>
            </a:r>
            <a:r>
              <a:rPr lang="en-GB" sz="1200" b="0" baseline="0" dirty="0">
                <a:latin typeface="PT Sans Narrow" panose="020B0506020203020204" pitchFamily="34" charset="0"/>
                <a:ea typeface="Calibri"/>
                <a:cs typeface="Times New Roman"/>
              </a:rPr>
              <a:t> </a:t>
            </a:r>
          </a:p>
          <a:p>
            <a:pPr marL="0" indent="0">
              <a:buNone/>
            </a:pPr>
            <a:endParaRPr lang="en-GB" sz="1200" b="0" baseline="0" dirty="0">
              <a:latin typeface="PT Sans Narrow" panose="020B0506020203020204" pitchFamily="34" charset="0"/>
              <a:ea typeface="Calibri"/>
              <a:cs typeface="Times New Roman"/>
            </a:endParaRPr>
          </a:p>
          <a:p>
            <a:pPr marL="0" indent="0">
              <a:buNone/>
            </a:pPr>
            <a:r>
              <a:rPr lang="en-GB" sz="1200" b="0" baseline="0" dirty="0">
                <a:latin typeface="PT Sans Narrow" panose="020B0506020203020204" pitchFamily="34" charset="0"/>
                <a:ea typeface="Calibri"/>
                <a:cs typeface="Times New Roman"/>
              </a:rPr>
              <a:t>L</a:t>
            </a:r>
            <a:r>
              <a:rPr lang="en-GB" sz="1200" dirty="0">
                <a:latin typeface="PT Sans Narrow" panose="020B0506020203020204" pitchFamily="34" charset="0"/>
                <a:ea typeface="Calibri"/>
                <a:cs typeface="Times New Roman"/>
              </a:rPr>
              <a:t>ots of earthquakes occur at transform boundaries but no new crust is made and no old crust is subducted. </a:t>
            </a:r>
          </a:p>
          <a:p>
            <a:pPr marL="0" indent="0">
              <a:buNone/>
            </a:pPr>
            <a:endParaRPr lang="en-GB" sz="1200" dirty="0">
              <a:latin typeface="PT Sans Narrow" panose="020B0506020203020204" pitchFamily="34" charset="0"/>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Get students to find San Andreas Fault (California, West USA) and place arrows on map to show plate movements at a conservative boundary – both Pacific and North American plate moving North West but North American plate is moving more slowly. </a:t>
            </a:r>
          </a:p>
          <a:p>
            <a:pPr marL="0" indent="0">
              <a:buNone/>
            </a:pPr>
            <a:endParaRPr lang="en-GB" sz="1200" dirty="0">
              <a:latin typeface="PT Sans Narrow" panose="020B0506020203020204" pitchFamily="34" charset="0"/>
              <a:ea typeface="Calibri"/>
              <a:cs typeface="Times New Roman"/>
            </a:endParaRPr>
          </a:p>
        </p:txBody>
      </p:sp>
      <p:sp>
        <p:nvSpPr>
          <p:cNvPr id="4" name="Slide Number Placeholder 3"/>
          <p:cNvSpPr>
            <a:spLocks noGrp="1"/>
          </p:cNvSpPr>
          <p:nvPr>
            <p:ph type="sldNum" sz="quarter" idx="10"/>
          </p:nvPr>
        </p:nvSpPr>
        <p:spPr/>
        <p:txBody>
          <a:bodyPr/>
          <a:lstStyle/>
          <a:p>
            <a:fld id="{AE4B8450-49D1-42D9-AFE8-75DE13D1597D}" type="slidenum">
              <a:rPr lang="en-GB" smtClean="0"/>
              <a:t>11</a:t>
            </a:fld>
            <a:endParaRPr lang="en-GB"/>
          </a:p>
        </p:txBody>
      </p:sp>
    </p:spTree>
    <p:extLst>
      <p:ext uri="{BB962C8B-B14F-4D97-AF65-F5344CB8AC3E}">
        <p14:creationId xmlns:p14="http://schemas.microsoft.com/office/powerpoint/2010/main" val="1387984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latin typeface="PT Sans Narrow" panose="020B0506020203020204" pitchFamily="34" charset="0"/>
                <a:ea typeface="Calibri"/>
                <a:cs typeface="Times New Roman"/>
              </a:rPr>
              <a:t>Most volcanic activity occurs at plate boundaries; however sometimes volcanoes can form in the middle a plate far</a:t>
            </a:r>
            <a:r>
              <a:rPr lang="en-GB" sz="1200" baseline="0" dirty="0">
                <a:solidFill>
                  <a:srgbClr val="000000"/>
                </a:solidFill>
                <a:latin typeface="PT Sans Narrow" panose="020B0506020203020204" pitchFamily="34" charset="0"/>
                <a:ea typeface="Calibri"/>
                <a:cs typeface="Times New Roman"/>
              </a:rPr>
              <a:t> away from any </a:t>
            </a:r>
            <a:r>
              <a:rPr lang="en-GB" sz="1200" dirty="0">
                <a:solidFill>
                  <a:srgbClr val="000000"/>
                </a:solidFill>
                <a:latin typeface="PT Sans Narrow" panose="020B0506020203020204" pitchFamily="34" charset="0"/>
                <a:ea typeface="Calibri"/>
                <a:cs typeface="Times New Roman"/>
              </a:rPr>
              <a:t>plate boundary.   An example of this is the volcanoes on the Hawaiian Islands which are located in the middle of the </a:t>
            </a:r>
            <a:r>
              <a:rPr lang="en-GB" sz="1200" b="1" dirty="0">
                <a:solidFill>
                  <a:srgbClr val="F15A24"/>
                </a:solidFill>
                <a:latin typeface="PT Sans Narrow" panose="020B0506020203020204" pitchFamily="34" charset="0"/>
                <a:ea typeface="Calibri"/>
                <a:cs typeface="Times New Roman"/>
              </a:rPr>
              <a:t>Pacific Plate</a:t>
            </a:r>
            <a:r>
              <a:rPr lang="en-GB" sz="1200" dirty="0">
                <a:latin typeface="PT Sans Narrow" panose="020B0506020203020204" pitchFamily="34" charset="0"/>
                <a:ea typeface="Calibri"/>
                <a:cs typeface="Times New Roman"/>
              </a:rPr>
              <a:t>, 3,200km </a:t>
            </a:r>
            <a:r>
              <a:rPr lang="en-GB" sz="1200" dirty="0">
                <a:solidFill>
                  <a:srgbClr val="000000"/>
                </a:solidFill>
                <a:latin typeface="PT Sans Narrow" panose="020B0506020203020204" pitchFamily="34" charset="0"/>
                <a:ea typeface="Calibri"/>
                <a:cs typeface="Times New Roman"/>
              </a:rPr>
              <a:t>away from the nearest plate boundary. </a:t>
            </a:r>
            <a:endParaRPr lang="en-GB" sz="1200" dirty="0">
              <a:latin typeface="PT Sans Narrow" panose="020B0506020203020204" pitchFamily="34" charset="0"/>
              <a:ea typeface="Calibri"/>
              <a:cs typeface="Times New Roman"/>
            </a:endParaRPr>
          </a:p>
          <a:p>
            <a:endParaRPr lang="en-GB" sz="1200" dirty="0"/>
          </a:p>
          <a:p>
            <a:r>
              <a:rPr lang="en-GB" sz="1200" b="1" dirty="0"/>
              <a:t>Get students</a:t>
            </a:r>
            <a:r>
              <a:rPr lang="en-GB" sz="1200" b="1" baseline="0" dirty="0"/>
              <a:t> to find Hawaiian islands (Pacific Ocean, west of Mexico) </a:t>
            </a:r>
          </a:p>
          <a:p>
            <a:endParaRPr lang="en-GB" sz="1200" dirty="0"/>
          </a:p>
          <a:p>
            <a:r>
              <a:rPr lang="en-GB" sz="1200" dirty="0"/>
              <a:t>These</a:t>
            </a:r>
            <a:r>
              <a:rPr lang="en-GB" sz="1200" baseline="0" dirty="0"/>
              <a:t> volcanoes form </a:t>
            </a:r>
            <a:r>
              <a:rPr lang="en-GB" sz="1200" dirty="0"/>
              <a:t>due to the presence of a ‘hotspot’, a region of super-heated rocks in the Earth’s mantle. This region of hot mantle causes magma to rise and erupt as lava on the ocean floor, creating underwater volcanoes called seamounts.  When these seamounts grow tall enough, they breach the surface of the ocean and become volcanic islands like the Hawaiian Islands. </a:t>
            </a:r>
          </a:p>
          <a:p>
            <a:endParaRPr lang="en-GB" sz="1200" dirty="0"/>
          </a:p>
          <a:p>
            <a:pPr>
              <a:spcAft>
                <a:spcPts val="0"/>
              </a:spcAft>
            </a:pPr>
            <a:r>
              <a:rPr lang="en-GB" sz="1200" dirty="0">
                <a:latin typeface="PT Sans Narrow" panose="020B0506020203020204" pitchFamily="34" charset="0"/>
                <a:ea typeface="Calibri"/>
                <a:cs typeface="Times New Roman"/>
              </a:rPr>
              <a:t>The chain of Hawaiian Islands has been created because the Pacific Plate has been gradually moving, like a conveyor belt, over the stationary mantle hotspot for millions of years.  As new oceanic crust is positioned over the hotspot, volcanic islands are formed from the rising magma. </a:t>
            </a:r>
          </a:p>
          <a:p>
            <a:endParaRPr lang="en-GB" dirty="0"/>
          </a:p>
          <a:p>
            <a:r>
              <a:rPr lang="en-GB" dirty="0"/>
              <a:t>As the crust then moves away from the ‘hotspot’ these volcanoes lose their supply of hot magma and become extinct. Therefore the youngest island in the chain, which is currently the Big Island</a:t>
            </a:r>
            <a:r>
              <a:rPr lang="en-GB" baseline="0" dirty="0"/>
              <a:t> of </a:t>
            </a:r>
            <a:r>
              <a:rPr lang="en-GB" dirty="0"/>
              <a:t>Hawaii, is the only volcanically active island.</a:t>
            </a:r>
          </a:p>
          <a:p>
            <a:endParaRPr lang="en-GB" dirty="0"/>
          </a:p>
          <a:p>
            <a:pPr marL="0" indent="0">
              <a:buNone/>
            </a:pPr>
            <a:r>
              <a:rPr lang="en-GB" sz="1200" b="1" dirty="0">
                <a:latin typeface="PT Sans Narrow" panose="020B0506020203020204" pitchFamily="34" charset="0"/>
                <a:ea typeface="Calibri"/>
                <a:cs typeface="Times New Roman"/>
              </a:rPr>
              <a:t>Students</a:t>
            </a:r>
            <a:r>
              <a:rPr lang="en-GB" sz="1200" b="1" baseline="0" dirty="0">
                <a:latin typeface="PT Sans Narrow" panose="020B0506020203020204" pitchFamily="34" charset="0"/>
                <a:ea typeface="Calibri"/>
                <a:cs typeface="Times New Roman"/>
              </a:rPr>
              <a:t> should now be able to complete page 1 ‘What is plate tectonics’ in the passport booklet</a:t>
            </a:r>
            <a:endParaRPr lang="en-GB" sz="1200" b="1" dirty="0">
              <a:latin typeface="PT Sans Narrow" panose="020B0506020203020204" pitchFamily="34" charset="0"/>
              <a:ea typeface="Calibri"/>
              <a:cs typeface="Times New Roman"/>
            </a:endParaRPr>
          </a:p>
          <a:p>
            <a:pPr marL="0" indent="0">
              <a:buNone/>
            </a:pPr>
            <a:endParaRPr lang="en-GB" sz="1200" dirty="0">
              <a:latin typeface="PT Sans Narrow" panose="020B0506020203020204" pitchFamily="34" charset="0"/>
              <a:ea typeface="Calibri"/>
              <a:cs typeface="Times New Roman"/>
            </a:endParaRPr>
          </a:p>
          <a:p>
            <a:endParaRPr lang="en-GB" dirty="0"/>
          </a:p>
        </p:txBody>
      </p:sp>
      <p:sp>
        <p:nvSpPr>
          <p:cNvPr id="4" name="Slide Number Placeholder 3"/>
          <p:cNvSpPr>
            <a:spLocks noGrp="1"/>
          </p:cNvSpPr>
          <p:nvPr>
            <p:ph type="sldNum" sz="quarter" idx="10"/>
          </p:nvPr>
        </p:nvSpPr>
        <p:spPr/>
        <p:txBody>
          <a:bodyPr/>
          <a:lstStyle/>
          <a:p>
            <a:fld id="{AE4B8450-49D1-42D9-AFE8-75DE13D1597D}" type="slidenum">
              <a:rPr lang="en-GB" smtClean="0"/>
              <a:t>12</a:t>
            </a:fld>
            <a:endParaRPr lang="en-GB"/>
          </a:p>
        </p:txBody>
      </p:sp>
    </p:spTree>
    <p:extLst>
      <p:ext uri="{BB962C8B-B14F-4D97-AF65-F5344CB8AC3E}">
        <p14:creationId xmlns:p14="http://schemas.microsoft.com/office/powerpoint/2010/main" val="2102586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PT Sans Narrow" panose="020B0506020203020204" pitchFamily="34" charset="0"/>
                <a:ea typeface="Calibri"/>
                <a:cs typeface="Times New Roman"/>
              </a:rPr>
              <a:t>Here are some examples of different plate boundaries. </a:t>
            </a:r>
            <a:r>
              <a:rPr lang="en-GB" dirty="0"/>
              <a:t>Now</a:t>
            </a:r>
            <a:r>
              <a:rPr lang="en-GB" baseline="0" dirty="0"/>
              <a:t> we are going to have a look at each of our 5 passport sites.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Find each of the five sites (Iceland, Himalayas, Japan, San Andreas Fault, Hawaiian Islands) on the floor map and recall which plate boundaries they represent. (Japan is a convergent margin)</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indent="0">
              <a:buNone/>
            </a:pPr>
            <a:endParaRPr lang="en-GB" sz="1200" b="0" dirty="0">
              <a:latin typeface="PT Sans Narrow" panose="020B0506020203020204" pitchFamily="34" charset="0"/>
              <a:ea typeface="Calibri"/>
              <a:cs typeface="Times New Roman"/>
            </a:endParaRPr>
          </a:p>
          <a:p>
            <a:pPr marL="0" indent="0">
              <a:buNone/>
            </a:pPr>
            <a:endParaRPr lang="en-GB" sz="1200" dirty="0">
              <a:latin typeface="PT Sans Narrow" panose="020B0506020203020204" pitchFamily="34" charset="0"/>
              <a:ea typeface="Calibri"/>
              <a:cs typeface="Times New Roman"/>
            </a:endParaRPr>
          </a:p>
        </p:txBody>
      </p:sp>
      <p:sp>
        <p:nvSpPr>
          <p:cNvPr id="4" name="Slide Number Placeholder 3"/>
          <p:cNvSpPr>
            <a:spLocks noGrp="1"/>
          </p:cNvSpPr>
          <p:nvPr>
            <p:ph type="sldNum" sz="quarter" idx="10"/>
          </p:nvPr>
        </p:nvSpPr>
        <p:spPr/>
        <p:txBody>
          <a:bodyPr/>
          <a:lstStyle/>
          <a:p>
            <a:fld id="{AE4B8450-49D1-42D9-AFE8-75DE13D1597D}" type="slidenum">
              <a:rPr lang="en-GB" smtClean="0"/>
              <a:t>13</a:t>
            </a:fld>
            <a:endParaRPr lang="en-GB"/>
          </a:p>
        </p:txBody>
      </p:sp>
    </p:spTree>
    <p:extLst>
      <p:ext uri="{BB962C8B-B14F-4D97-AF65-F5344CB8AC3E}">
        <p14:creationId xmlns:p14="http://schemas.microsoft.com/office/powerpoint/2010/main" val="1387984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Split</a:t>
            </a:r>
            <a:r>
              <a:rPr lang="en-GB" baseline="0" dirty="0"/>
              <a:t> children into 5 groups. Start each group at a different site on the floor map. Students will need to read the site information sheets to be able to answer the questions in the passport booklet.</a:t>
            </a:r>
          </a:p>
          <a:p>
            <a:endParaRPr lang="en-GB" baseline="0" dirty="0"/>
          </a:p>
        </p:txBody>
      </p:sp>
      <p:sp>
        <p:nvSpPr>
          <p:cNvPr id="4" name="Slide Number Placeholder 3"/>
          <p:cNvSpPr>
            <a:spLocks noGrp="1"/>
          </p:cNvSpPr>
          <p:nvPr>
            <p:ph type="sldNum" sz="quarter" idx="10"/>
          </p:nvPr>
        </p:nvSpPr>
        <p:spPr/>
        <p:txBody>
          <a:bodyPr/>
          <a:lstStyle/>
          <a:p>
            <a:fld id="{AE4B8450-49D1-42D9-AFE8-75DE13D1597D}" type="slidenum">
              <a:rPr lang="en-GB" smtClean="0"/>
              <a:t>14</a:t>
            </a:fld>
            <a:endParaRPr lang="en-GB"/>
          </a:p>
        </p:txBody>
      </p:sp>
    </p:spTree>
    <p:extLst>
      <p:ext uri="{BB962C8B-B14F-4D97-AF65-F5344CB8AC3E}">
        <p14:creationId xmlns:p14="http://schemas.microsoft.com/office/powerpoint/2010/main" val="3374213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Iceland</a:t>
            </a:r>
            <a:r>
              <a:rPr lang="en-GB" b="1" baseline="0" dirty="0"/>
              <a:t> is located on the Mid Atlantic Ridge, what type of plate boundary is this?</a:t>
            </a:r>
          </a:p>
          <a:p>
            <a:r>
              <a:rPr lang="en-GB" baseline="0" dirty="0"/>
              <a:t>Divergent boundary, Eurasian and North American plates are moving away from each other</a:t>
            </a:r>
          </a:p>
          <a:p>
            <a:endParaRPr lang="en-GB" baseline="0" dirty="0"/>
          </a:p>
          <a:p>
            <a:r>
              <a:rPr lang="en-GB" b="1" baseline="0" dirty="0"/>
              <a:t>What geological landforms do we find in Iceland?</a:t>
            </a:r>
          </a:p>
          <a:p>
            <a:r>
              <a:rPr lang="en-GB" baseline="0" dirty="0"/>
              <a:t>Volcanoes </a:t>
            </a:r>
          </a:p>
          <a:p>
            <a:endParaRPr lang="en-GB" baseline="0" dirty="0"/>
          </a:p>
          <a:p>
            <a:r>
              <a:rPr lang="en-GB" b="1" baseline="0" dirty="0"/>
              <a:t>Why do we get volcanoes in Iceland?</a:t>
            </a:r>
          </a:p>
          <a:p>
            <a:r>
              <a:rPr lang="en-GB" sz="1200" u="none" kern="1200" dirty="0">
                <a:solidFill>
                  <a:schemeClr val="tx1"/>
                </a:solidFill>
                <a:effectLst/>
                <a:latin typeface="+mn-lt"/>
                <a:ea typeface="+mn-ea"/>
                <a:cs typeface="+mn-cs"/>
              </a:rPr>
              <a:t>Volcanoes are formed because as the plates move apart, hot mantle rock oozes upwards directly underneath the Mid-Atlantic Ridge above Iceland. When this hot rock gets close to the surface it melts and then erupts as lava  on the surface forming the volcanic island of Iceland. </a:t>
            </a:r>
          </a:p>
          <a:p>
            <a:endParaRPr lang="en-GB" dirty="0"/>
          </a:p>
        </p:txBody>
      </p:sp>
      <p:sp>
        <p:nvSpPr>
          <p:cNvPr id="4" name="Slide Number Placeholder 3"/>
          <p:cNvSpPr>
            <a:spLocks noGrp="1"/>
          </p:cNvSpPr>
          <p:nvPr>
            <p:ph type="sldNum" sz="quarter" idx="10"/>
          </p:nvPr>
        </p:nvSpPr>
        <p:spPr/>
        <p:txBody>
          <a:bodyPr/>
          <a:lstStyle/>
          <a:p>
            <a:fld id="{AE4B8450-49D1-42D9-AFE8-75DE13D1597D}" type="slidenum">
              <a:rPr lang="en-GB" smtClean="0"/>
              <a:t>16</a:t>
            </a:fld>
            <a:endParaRPr lang="en-GB"/>
          </a:p>
        </p:txBody>
      </p:sp>
    </p:spTree>
    <p:extLst>
      <p:ext uri="{BB962C8B-B14F-4D97-AF65-F5344CB8AC3E}">
        <p14:creationId xmlns:p14="http://schemas.microsoft.com/office/powerpoint/2010/main" val="4278450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Q1. Can you name any of Iceland’s volcanoes?</a:t>
            </a:r>
          </a:p>
          <a:p>
            <a:r>
              <a:rPr lang="en-GB" dirty="0"/>
              <a:t>Q2.</a:t>
            </a:r>
            <a:r>
              <a:rPr lang="en-GB" baseline="0" dirty="0"/>
              <a:t> How might eruptions form Iceland’s volcanoes affect air travel?</a:t>
            </a:r>
          </a:p>
          <a:p>
            <a:r>
              <a:rPr lang="en-GB" baseline="0" dirty="0"/>
              <a:t>Q3. How is Iceland’s volcanic energy used in people’s homes?</a:t>
            </a:r>
            <a:endParaRPr lang="en-GB" dirty="0"/>
          </a:p>
        </p:txBody>
      </p:sp>
      <p:sp>
        <p:nvSpPr>
          <p:cNvPr id="4" name="Slide Number Placeholder 3"/>
          <p:cNvSpPr>
            <a:spLocks noGrp="1"/>
          </p:cNvSpPr>
          <p:nvPr>
            <p:ph type="sldNum" sz="quarter" idx="10"/>
          </p:nvPr>
        </p:nvSpPr>
        <p:spPr/>
        <p:txBody>
          <a:bodyPr/>
          <a:lstStyle/>
          <a:p>
            <a:fld id="{AE4B8450-49D1-42D9-AFE8-75DE13D1597D}" type="slidenum">
              <a:rPr lang="en-GB" smtClean="0"/>
              <a:t>17</a:t>
            </a:fld>
            <a:endParaRPr lang="en-GB"/>
          </a:p>
        </p:txBody>
      </p:sp>
    </p:spTree>
    <p:extLst>
      <p:ext uri="{BB962C8B-B14F-4D97-AF65-F5344CB8AC3E}">
        <p14:creationId xmlns:p14="http://schemas.microsoft.com/office/powerpoint/2010/main" val="1242809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Where are the Himalayas and what</a:t>
            </a:r>
            <a:r>
              <a:rPr lang="en-GB" b="1" baseline="0" dirty="0"/>
              <a:t> are they</a:t>
            </a:r>
            <a:r>
              <a:rPr lang="en-GB" b="1" dirty="0"/>
              <a:t>?</a:t>
            </a:r>
          </a:p>
          <a:p>
            <a:r>
              <a:rPr lang="en-GB" dirty="0"/>
              <a:t>Nepal/India, highest mountain range on Earth</a:t>
            </a:r>
            <a:endParaRPr lang="en-GB" baseline="0" dirty="0"/>
          </a:p>
          <a:p>
            <a:endParaRPr lang="en-GB" baseline="0" dirty="0"/>
          </a:p>
          <a:p>
            <a:r>
              <a:rPr lang="en-GB" b="1" baseline="0" dirty="0"/>
              <a:t>What is the name of the highest peak in the Himalayas? </a:t>
            </a:r>
            <a:r>
              <a:rPr lang="en-GB" b="0" baseline="0" dirty="0"/>
              <a:t>Mount Everest (Guess how tall it is? 8848m)</a:t>
            </a:r>
          </a:p>
          <a:p>
            <a:endParaRPr lang="en-GB" b="1" baseline="0" dirty="0"/>
          </a:p>
          <a:p>
            <a:r>
              <a:rPr lang="en-GB" b="1" baseline="0" dirty="0"/>
              <a:t>If we get a mountain range being pushed up what directions do you think these plates are moving in?</a:t>
            </a:r>
          </a:p>
          <a:p>
            <a:r>
              <a:rPr lang="en-GB" b="0" baseline="0" dirty="0"/>
              <a:t>Towards each other. In this case the Eurasian plate is moving south and Indian plate is moving north. </a:t>
            </a:r>
          </a:p>
          <a:p>
            <a:endParaRPr lang="en-GB" b="1" i="0" baseline="0" dirty="0"/>
          </a:p>
        </p:txBody>
      </p:sp>
      <p:sp>
        <p:nvSpPr>
          <p:cNvPr id="4" name="Slide Number Placeholder 3"/>
          <p:cNvSpPr>
            <a:spLocks noGrp="1"/>
          </p:cNvSpPr>
          <p:nvPr>
            <p:ph type="sldNum" sz="quarter" idx="10"/>
          </p:nvPr>
        </p:nvSpPr>
        <p:spPr/>
        <p:txBody>
          <a:bodyPr/>
          <a:lstStyle/>
          <a:p>
            <a:fld id="{AE4B8450-49D1-42D9-AFE8-75DE13D1597D}" type="slidenum">
              <a:rPr lang="en-GB" smtClean="0"/>
              <a:t>18</a:t>
            </a:fld>
            <a:endParaRPr lang="en-GB"/>
          </a:p>
        </p:txBody>
      </p:sp>
    </p:spTree>
    <p:extLst>
      <p:ext uri="{BB962C8B-B14F-4D97-AF65-F5344CB8AC3E}">
        <p14:creationId xmlns:p14="http://schemas.microsoft.com/office/powerpoint/2010/main" val="3205371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Q1. What type of plate boundary created the Himalayas?</a:t>
            </a:r>
          </a:p>
          <a:p>
            <a:r>
              <a:rPr lang="en-GB" dirty="0"/>
              <a:t>Q2. What</a:t>
            </a:r>
            <a:r>
              <a:rPr lang="en-GB" baseline="0" dirty="0"/>
              <a:t> devastating natural disaster occurred in Nepal in April 2015?</a:t>
            </a:r>
          </a:p>
          <a:p>
            <a:r>
              <a:rPr lang="en-GB" baseline="0" dirty="0"/>
              <a:t>Q3. How do we know that some of the rocks that now form the Himalayas used to be part of the sea floor?</a:t>
            </a:r>
            <a:endParaRPr lang="en-GB" dirty="0"/>
          </a:p>
        </p:txBody>
      </p:sp>
      <p:sp>
        <p:nvSpPr>
          <p:cNvPr id="4" name="Slide Number Placeholder 3"/>
          <p:cNvSpPr>
            <a:spLocks noGrp="1"/>
          </p:cNvSpPr>
          <p:nvPr>
            <p:ph type="sldNum" sz="quarter" idx="10"/>
          </p:nvPr>
        </p:nvSpPr>
        <p:spPr/>
        <p:txBody>
          <a:bodyPr/>
          <a:lstStyle/>
          <a:p>
            <a:fld id="{AE4B8450-49D1-42D9-AFE8-75DE13D1597D}" type="slidenum">
              <a:rPr lang="en-GB" smtClean="0"/>
              <a:t>19</a:t>
            </a:fld>
            <a:endParaRPr lang="en-GB"/>
          </a:p>
        </p:txBody>
      </p:sp>
    </p:spTree>
    <p:extLst>
      <p:ext uri="{BB962C8B-B14F-4D97-AF65-F5344CB8AC3E}">
        <p14:creationId xmlns:p14="http://schemas.microsoft.com/office/powerpoint/2010/main" val="1088959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What did you notice about Japan on the floor map?</a:t>
            </a:r>
          </a:p>
          <a:p>
            <a:r>
              <a:rPr lang="en-GB" baseline="0" dirty="0"/>
              <a:t>Japan is covered with so many earthquakes and volcanoes that you cannot see its outline on the map properly</a:t>
            </a:r>
          </a:p>
          <a:p>
            <a:endParaRPr lang="en-GB" baseline="0" dirty="0"/>
          </a:p>
          <a:p>
            <a:r>
              <a:rPr lang="en-GB" b="1" baseline="0" dirty="0"/>
              <a:t>Why do you think there are so many earthquakes and volcanoes in Japan?</a:t>
            </a:r>
          </a:p>
          <a:p>
            <a:r>
              <a:rPr lang="en-GB" baseline="0" dirty="0"/>
              <a:t>Japan lies at the boundary of four different plates: the </a:t>
            </a:r>
            <a:r>
              <a:rPr lang="en-GB" b="0" baseline="0" dirty="0"/>
              <a:t>Pacific plate, North American plate, Philippines plate and Eurasian plate</a:t>
            </a:r>
          </a:p>
          <a:p>
            <a:endParaRPr lang="en-GB" baseline="0" dirty="0"/>
          </a:p>
          <a:p>
            <a:r>
              <a:rPr lang="en-GB" baseline="0" dirty="0"/>
              <a:t>All of these different plate boundaries make Japan’s tectonics very complicated, so we are going to focus on the northern part of Japan. Here the </a:t>
            </a:r>
            <a:r>
              <a:rPr lang="en-GB" b="1" baseline="0" dirty="0"/>
              <a:t>Pacific plate </a:t>
            </a:r>
            <a:r>
              <a:rPr lang="en-GB" baseline="0" dirty="0"/>
              <a:t>is moving towards and sinking beneath the </a:t>
            </a:r>
            <a:r>
              <a:rPr lang="en-GB" b="1" baseline="0" dirty="0"/>
              <a:t>North American plate</a:t>
            </a:r>
            <a:r>
              <a:rPr lang="en-GB" baseline="0" dirty="0"/>
              <a:t>. </a:t>
            </a:r>
          </a:p>
          <a:p>
            <a:endParaRPr lang="en-GB" b="0" baseline="0" dirty="0"/>
          </a:p>
          <a:p>
            <a:r>
              <a:rPr lang="en-GB" b="1" baseline="0" dirty="0"/>
              <a:t>When one plate sinks beneath under another plate what do geologists call this?</a:t>
            </a:r>
          </a:p>
          <a:p>
            <a:r>
              <a:rPr lang="en-GB" b="0" baseline="0" dirty="0"/>
              <a:t>Convergent (destructive) boundary, subduction zone, subduction </a:t>
            </a:r>
          </a:p>
          <a:p>
            <a:endParaRPr lang="en-GB" baseline="0" dirty="0"/>
          </a:p>
          <a:p>
            <a:endParaRPr lang="en-GB" b="0" baseline="0" dirty="0"/>
          </a:p>
        </p:txBody>
      </p:sp>
      <p:sp>
        <p:nvSpPr>
          <p:cNvPr id="4" name="Slide Number Placeholder 3"/>
          <p:cNvSpPr>
            <a:spLocks noGrp="1"/>
          </p:cNvSpPr>
          <p:nvPr>
            <p:ph type="sldNum" sz="quarter" idx="10"/>
          </p:nvPr>
        </p:nvSpPr>
        <p:spPr/>
        <p:txBody>
          <a:bodyPr/>
          <a:lstStyle/>
          <a:p>
            <a:fld id="{AE4B8450-49D1-42D9-AFE8-75DE13D1597D}" type="slidenum">
              <a:rPr lang="en-GB" smtClean="0"/>
              <a:t>20</a:t>
            </a:fld>
            <a:endParaRPr lang="en-GB"/>
          </a:p>
        </p:txBody>
      </p:sp>
    </p:spTree>
    <p:extLst>
      <p:ext uri="{BB962C8B-B14F-4D97-AF65-F5344CB8AC3E}">
        <p14:creationId xmlns:p14="http://schemas.microsoft.com/office/powerpoint/2010/main" val="896265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PT Sans Narrow" panose="020B0506020203020204" pitchFamily="34" charset="0"/>
              </a:rPr>
              <a:t>Ascertain class knowledge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PT Sans Narrow" panose="020B0506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PT Sans Narrow" panose="020B0506020203020204" pitchFamily="34" charset="0"/>
              </a:rPr>
              <a:t>How many layers are on the diagram?</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PT Sans Narrow" panose="020B0506020203020204" pitchFamily="34" charset="0"/>
              </a:rPr>
              <a:t>The Earth is made up of four different</a:t>
            </a:r>
            <a:r>
              <a:rPr lang="en-GB" sz="1200" baseline="0" dirty="0">
                <a:latin typeface="PT Sans Narrow" panose="020B0506020203020204" pitchFamily="34" charset="0"/>
              </a:rPr>
              <a:t> </a:t>
            </a:r>
            <a:r>
              <a:rPr lang="en-GB" sz="1200" dirty="0">
                <a:latin typeface="PT Sans Narrow" panose="020B0506020203020204" pitchFamily="34" charset="0"/>
              </a:rPr>
              <a:t>layers</a:t>
            </a:r>
            <a:r>
              <a:rPr lang="en-GB" sz="1200" baseline="0" dirty="0">
                <a:latin typeface="PT Sans Narrow" panose="020B0506020203020204" pitchFamily="34" charset="0"/>
              </a:rPr>
              <a:t> (a bit like an onion!)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baseline="0" dirty="0">
              <a:latin typeface="PT Sans Narrow" panose="020B0506020203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baseline="0" dirty="0">
                <a:latin typeface="PT Sans Narrow" panose="020B0506020203020204" pitchFamily="34" charset="0"/>
              </a:rPr>
              <a:t>Does anyone know what these layers are called?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baseline="0" dirty="0">
              <a:solidFill>
                <a:srgbClr val="F15A24"/>
              </a:solidFill>
              <a:latin typeface="PT Sans Narrow" panose="020B0506020203020204"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F15A24"/>
                </a:solidFill>
                <a:latin typeface="PT Sans Narrow" panose="020B0506020203020204" pitchFamily="34" charset="0"/>
                <a:ea typeface="Calibri"/>
                <a:cs typeface="Times New Roman"/>
              </a:rPr>
              <a:t>Right in the centre of the Earth is the </a:t>
            </a:r>
            <a:r>
              <a:rPr lang="en-GB" sz="1200" b="1" dirty="0">
                <a:solidFill>
                  <a:srgbClr val="F15A24"/>
                </a:solidFill>
                <a:latin typeface="PT Sans Narrow" panose="020B0506020203020204" pitchFamily="34" charset="0"/>
                <a:ea typeface="Calibri"/>
                <a:cs typeface="Times New Roman"/>
              </a:rPr>
              <a:t>inner core</a:t>
            </a:r>
            <a:r>
              <a:rPr lang="en-GB" sz="1200" b="0" dirty="0">
                <a:solidFill>
                  <a:schemeClr val="tx1"/>
                </a:solidFill>
                <a:latin typeface="PT Sans Narrow" panose="020B0506020203020204" pitchFamily="34" charset="0"/>
                <a:ea typeface="Calibri"/>
                <a:cs typeface="Times New Roman"/>
              </a:rPr>
              <a:t>.</a:t>
            </a:r>
            <a:r>
              <a:rPr lang="en-GB" sz="1200" b="0" baseline="0" dirty="0">
                <a:solidFill>
                  <a:schemeClr val="tx1"/>
                </a:solidFill>
                <a:latin typeface="PT Sans Narrow" panose="020B0506020203020204" pitchFamily="34" charset="0"/>
                <a:ea typeface="Calibri"/>
                <a:cs typeface="Times New Roman"/>
              </a:rPr>
              <a:t> </a:t>
            </a:r>
            <a:r>
              <a:rPr lang="en-GB" sz="1200" dirty="0">
                <a:latin typeface="PT Sans Narrow" panose="020B0506020203020204" pitchFamily="34" charset="0"/>
                <a:ea typeface="Calibri"/>
                <a:cs typeface="Times New Roman"/>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latin typeface="PT Sans Narrow" panose="020B0506020203020204" pitchFamily="34" charset="0"/>
                <a:ea typeface="Calibri"/>
                <a:cs typeface="Times New Roman"/>
              </a:rPr>
              <a:t>What do you think the inner core is made from?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PT Sans Narrow" panose="020B0506020203020204" pitchFamily="34" charset="0"/>
                <a:ea typeface="Calibri"/>
                <a:cs typeface="Times New Roman"/>
              </a:rPr>
              <a:t>The inner core is a </a:t>
            </a:r>
            <a:r>
              <a:rPr lang="en-GB" sz="1200" dirty="0">
                <a:latin typeface="PT Sans Narrow" panose="020B0506020203020204" pitchFamily="34" charset="0"/>
                <a:ea typeface="Calibri"/>
                <a:cs typeface="Times New Roman"/>
              </a:rPr>
              <a:t>huge solid ball of iron and nickel metal, with temperatures between </a:t>
            </a:r>
            <a:r>
              <a:rPr lang="en-GB" sz="1200" b="1" dirty="0">
                <a:solidFill>
                  <a:srgbClr val="F15A24"/>
                </a:solidFill>
                <a:latin typeface="PT Sans Narrow" panose="020B0506020203020204" pitchFamily="34" charset="0"/>
                <a:ea typeface="Calibri"/>
                <a:cs typeface="Times New Roman"/>
              </a:rPr>
              <a:t>5000 </a:t>
            </a:r>
            <a:r>
              <a:rPr lang="en-GB" sz="1200" dirty="0">
                <a:latin typeface="PT Sans Narrow" panose="020B0506020203020204" pitchFamily="34" charset="0"/>
                <a:ea typeface="Calibri"/>
                <a:cs typeface="Times New Roman"/>
              </a:rPr>
              <a:t>and</a:t>
            </a:r>
            <a:r>
              <a:rPr lang="en-GB" sz="1200" b="1" dirty="0">
                <a:solidFill>
                  <a:srgbClr val="F15A24"/>
                </a:solidFill>
                <a:latin typeface="PT Sans Narrow" panose="020B0506020203020204" pitchFamily="34" charset="0"/>
                <a:ea typeface="Calibri"/>
                <a:cs typeface="Times New Roman"/>
              </a:rPr>
              <a:t> 6000°C</a:t>
            </a:r>
            <a:r>
              <a:rPr lang="en-GB" sz="1200" dirty="0">
                <a:latin typeface="PT Sans Narrow" panose="020B0506020203020204" pitchFamily="34" charset="0"/>
                <a:ea typeface="Calibri"/>
                <a:cs typeface="Times New Roman"/>
              </a:rPr>
              <a:t>. This</a:t>
            </a:r>
            <a:r>
              <a:rPr lang="en-GB" sz="1200" baseline="0" dirty="0">
                <a:latin typeface="PT Sans Narrow" panose="020B0506020203020204" pitchFamily="34" charset="0"/>
                <a:ea typeface="Calibri"/>
                <a:cs typeface="Times New Roman"/>
              </a:rPr>
              <a:t> is as hot as the surface of the Sun! </a:t>
            </a:r>
            <a:r>
              <a:rPr lang="en-GB" sz="1200" dirty="0">
                <a:latin typeface="PT Sans Narrow" panose="020B0506020203020204" pitchFamily="34" charset="0"/>
                <a:ea typeface="Calibri"/>
                <a:cs typeface="Times New Roman"/>
              </a:rPr>
              <a:t>These temperatures on land would be easily hot enough to melt metal but due to the immense pressure </a:t>
            </a:r>
            <a:r>
              <a:rPr lang="en-GB" sz="1200" kern="1200" dirty="0">
                <a:solidFill>
                  <a:schemeClr val="tx1"/>
                </a:solidFill>
                <a:effectLst/>
                <a:latin typeface="+mn-lt"/>
                <a:ea typeface="+mn-ea"/>
                <a:cs typeface="+mn-cs"/>
              </a:rPr>
              <a:t>of the other layers squashing down on it</a:t>
            </a:r>
            <a:r>
              <a:rPr lang="en-GB" sz="1200" dirty="0">
                <a:latin typeface="PT Sans Narrow" panose="020B0506020203020204" pitchFamily="34" charset="0"/>
                <a:ea typeface="Calibri"/>
                <a:cs typeface="Times New Roman"/>
              </a:rPr>
              <a:t>, the inner core is actually completely solid. </a:t>
            </a:r>
          </a:p>
          <a:p>
            <a:pPr marL="0" indent="0">
              <a:lnSpc>
                <a:spcPct val="115000"/>
              </a:lnSpc>
              <a:spcAft>
                <a:spcPts val="0"/>
              </a:spcAft>
              <a:buNone/>
            </a:pPr>
            <a:endParaRPr lang="en-GB" sz="1200" b="1" dirty="0">
              <a:solidFill>
                <a:srgbClr val="F15A24"/>
              </a:solidFill>
              <a:latin typeface="PT Sans Narrow" panose="020B0506020203020204" pitchFamily="34" charset="0"/>
              <a:ea typeface="Calibri"/>
              <a:cs typeface="Times New Roman"/>
            </a:endParaRPr>
          </a:p>
          <a:p>
            <a:pPr marL="0" indent="0">
              <a:lnSpc>
                <a:spcPct val="115000"/>
              </a:lnSpc>
              <a:spcAft>
                <a:spcPts val="0"/>
              </a:spcAft>
              <a:buNone/>
            </a:pPr>
            <a:r>
              <a:rPr lang="en-GB" sz="1200" b="0" dirty="0">
                <a:solidFill>
                  <a:srgbClr val="F15A24"/>
                </a:solidFill>
                <a:latin typeface="PT Sans Narrow" panose="020B0506020203020204" pitchFamily="34" charset="0"/>
                <a:ea typeface="Calibri"/>
                <a:cs typeface="Times New Roman"/>
              </a:rPr>
              <a:t>The next layer is the </a:t>
            </a:r>
            <a:r>
              <a:rPr lang="en-GB" sz="1200" b="1" dirty="0">
                <a:solidFill>
                  <a:srgbClr val="F15A24"/>
                </a:solidFill>
                <a:latin typeface="PT Sans Narrow" panose="020B0506020203020204" pitchFamily="34" charset="0"/>
                <a:ea typeface="Calibri"/>
                <a:cs typeface="Times New Roman"/>
              </a:rPr>
              <a:t>outer core</a:t>
            </a:r>
            <a:r>
              <a:rPr lang="en-GB" sz="1200" b="0" dirty="0">
                <a:solidFill>
                  <a:schemeClr val="tx1"/>
                </a:solidFill>
                <a:latin typeface="PT Sans Narrow" panose="020B0506020203020204" pitchFamily="34" charset="0"/>
                <a:ea typeface="Calibri"/>
                <a:cs typeface="Times New Roman"/>
              </a:rPr>
              <a:t>.</a:t>
            </a:r>
            <a:r>
              <a:rPr lang="en-GB" sz="1200" b="0" baseline="0" dirty="0">
                <a:solidFill>
                  <a:schemeClr val="tx1"/>
                </a:solidFill>
                <a:latin typeface="PT Sans Narrow" panose="020B0506020203020204" pitchFamily="34" charset="0"/>
                <a:ea typeface="Calibri"/>
                <a:cs typeface="Times New Roman"/>
              </a:rPr>
              <a:t> This is a</a:t>
            </a:r>
            <a:r>
              <a:rPr lang="en-GB" sz="1200" dirty="0">
                <a:latin typeface="PT Sans Narrow" panose="020B0506020203020204" pitchFamily="34" charset="0"/>
                <a:ea typeface="Calibri"/>
                <a:cs typeface="Times New Roman"/>
              </a:rPr>
              <a:t> layer of liquid nickel and iron with temperatures similar to the inner core. The outer core can flow and is what causes</a:t>
            </a:r>
            <a:r>
              <a:rPr lang="en-GB" sz="1200" baseline="0" dirty="0">
                <a:latin typeface="PT Sans Narrow" panose="020B0506020203020204" pitchFamily="34" charset="0"/>
                <a:ea typeface="Calibri"/>
                <a:cs typeface="Times New Roman"/>
              </a:rPr>
              <a:t> the Earth to have a magnetic field. </a:t>
            </a:r>
          </a:p>
          <a:p>
            <a:pPr marL="0" indent="0">
              <a:lnSpc>
                <a:spcPct val="115000"/>
              </a:lnSpc>
              <a:spcAft>
                <a:spcPts val="0"/>
              </a:spcAft>
              <a:buNone/>
            </a:pPr>
            <a:endParaRPr lang="en-GB" sz="1200" baseline="0" dirty="0">
              <a:latin typeface="PT Sans Narrow" panose="020B0506020203020204" pitchFamily="34" charset="0"/>
              <a:ea typeface="Calibri"/>
              <a:cs typeface="Times New Roman"/>
            </a:endParaRPr>
          </a:p>
          <a:p>
            <a:pPr marL="0" indent="0">
              <a:lnSpc>
                <a:spcPct val="115000"/>
              </a:lnSpc>
              <a:spcAft>
                <a:spcPts val="0"/>
              </a:spcAft>
              <a:buNone/>
            </a:pPr>
            <a:r>
              <a:rPr lang="en-GB" sz="1200" dirty="0">
                <a:latin typeface="PT Sans Narrow" panose="020B0506020203020204" pitchFamily="34" charset="0"/>
                <a:ea typeface="Calibri"/>
                <a:cs typeface="Times New Roman"/>
              </a:rPr>
              <a:t>The</a:t>
            </a:r>
            <a:r>
              <a:rPr lang="en-GB" sz="1200" baseline="0" dirty="0">
                <a:latin typeface="PT Sans Narrow" panose="020B0506020203020204" pitchFamily="34" charset="0"/>
                <a:ea typeface="Calibri"/>
                <a:cs typeface="Times New Roman"/>
              </a:rPr>
              <a:t> next layer is called the </a:t>
            </a:r>
            <a:r>
              <a:rPr lang="en-GB" sz="1200" b="1" baseline="0" dirty="0">
                <a:latin typeface="PT Sans Narrow" panose="020B0506020203020204" pitchFamily="34" charset="0"/>
                <a:ea typeface="Calibri"/>
                <a:cs typeface="Times New Roman"/>
              </a:rPr>
              <a:t>mantle</a:t>
            </a:r>
            <a:r>
              <a:rPr lang="en-GB" sz="1200" baseline="0" dirty="0">
                <a:latin typeface="PT Sans Narrow" panose="020B0506020203020204" pitchFamily="34" charset="0"/>
                <a:ea typeface="Calibri"/>
                <a:cs typeface="Times New Roman"/>
              </a:rPr>
              <a:t>. It is a</a:t>
            </a:r>
            <a:r>
              <a:rPr lang="en-GB" sz="1200" dirty="0">
                <a:latin typeface="PT Sans Narrow" panose="020B0506020203020204" pitchFamily="34" charset="0"/>
                <a:ea typeface="Calibri"/>
                <a:cs typeface="Times New Roman"/>
              </a:rPr>
              <a:t> 2900km thick layer of solid rock,</a:t>
            </a:r>
            <a:r>
              <a:rPr lang="en-GB" sz="1200" baseline="0" dirty="0">
                <a:latin typeface="PT Sans Narrow" panose="020B0506020203020204" pitchFamily="34" charset="0"/>
                <a:ea typeface="Calibri"/>
                <a:cs typeface="Times New Roman"/>
              </a:rPr>
              <a:t> it is not a liquid but parts of the mantle can melt to form pockets of liquid rock called magma</a:t>
            </a:r>
            <a:r>
              <a:rPr lang="en-GB" sz="1200" dirty="0">
                <a:latin typeface="PT Sans Narrow" panose="020B0506020203020204" pitchFamily="34" charset="0"/>
                <a:ea typeface="Calibri"/>
                <a:cs typeface="Times New Roman"/>
              </a:rPr>
              <a:t>. It is cooler than the inner and outer core but still very hot with temperatures between </a:t>
            </a:r>
            <a:r>
              <a:rPr lang="en-GB" sz="1200" b="1" dirty="0">
                <a:solidFill>
                  <a:srgbClr val="F15A24"/>
                </a:solidFill>
                <a:latin typeface="PT Sans Narrow" panose="020B0506020203020204" pitchFamily="34" charset="0"/>
                <a:ea typeface="Calibri"/>
                <a:cs typeface="Times New Roman"/>
              </a:rPr>
              <a:t>500</a:t>
            </a:r>
            <a:r>
              <a:rPr lang="en-GB" sz="1200" dirty="0">
                <a:latin typeface="PT Sans Narrow" panose="020B0506020203020204" pitchFamily="34" charset="0"/>
                <a:ea typeface="Calibri"/>
                <a:cs typeface="Times New Roman"/>
              </a:rPr>
              <a:t> and </a:t>
            </a:r>
            <a:r>
              <a:rPr lang="en-GB" sz="1200" b="1" dirty="0">
                <a:solidFill>
                  <a:srgbClr val="F15A24"/>
                </a:solidFill>
                <a:latin typeface="PT Sans Narrow" panose="020B0506020203020204" pitchFamily="34" charset="0"/>
                <a:ea typeface="Calibri"/>
                <a:cs typeface="Times New Roman"/>
              </a:rPr>
              <a:t>4000°C</a:t>
            </a:r>
            <a:r>
              <a:rPr lang="en-GB" sz="1200" b="1" dirty="0">
                <a:latin typeface="PT Sans Narrow" panose="020B0506020203020204" pitchFamily="34" charset="0"/>
                <a:ea typeface="Calibri"/>
                <a:cs typeface="Times New Roman"/>
              </a:rPr>
              <a:t>. </a:t>
            </a:r>
          </a:p>
          <a:p>
            <a:pPr marL="0" indent="0">
              <a:lnSpc>
                <a:spcPct val="115000"/>
              </a:lnSpc>
              <a:spcAft>
                <a:spcPts val="0"/>
              </a:spcAft>
              <a:buNone/>
            </a:pPr>
            <a:endParaRPr lang="en-GB" sz="1200" b="1" dirty="0">
              <a:latin typeface="PT Sans Narrow" panose="020B0506020203020204" pitchFamily="34" charset="0"/>
              <a:ea typeface="Calibri"/>
              <a:cs typeface="Times New Roman"/>
            </a:endParaRPr>
          </a:p>
          <a:p>
            <a:pPr marL="0" indent="0">
              <a:lnSpc>
                <a:spcPct val="115000"/>
              </a:lnSpc>
              <a:spcAft>
                <a:spcPts val="0"/>
              </a:spcAft>
              <a:buNone/>
            </a:pPr>
            <a:r>
              <a:rPr lang="en-GB" sz="1200" b="1" dirty="0">
                <a:latin typeface="PT Sans Narrow" panose="020B0506020203020204" pitchFamily="34" charset="0"/>
                <a:ea typeface="Calibri"/>
                <a:cs typeface="Times New Roman"/>
              </a:rPr>
              <a:t>Does anyone know what the final of</a:t>
            </a:r>
            <a:r>
              <a:rPr lang="en-GB" sz="1200" b="1" baseline="0" dirty="0">
                <a:latin typeface="PT Sans Narrow" panose="020B0506020203020204" pitchFamily="34" charset="0"/>
                <a:ea typeface="Calibri"/>
                <a:cs typeface="Times New Roman"/>
              </a:rPr>
              <a:t> the Earth is called?</a:t>
            </a:r>
            <a:endParaRPr lang="en-GB" sz="1200" b="1" dirty="0">
              <a:latin typeface="PT Sans Narrow" panose="020B0506020203020204" pitchFamily="34" charset="0"/>
              <a:ea typeface="Calibri"/>
              <a:cs typeface="Times New Roman"/>
            </a:endParaRPr>
          </a:p>
          <a:p>
            <a:pPr marL="0" indent="0">
              <a:buNone/>
            </a:pPr>
            <a:endParaRPr lang="en-GB" sz="1200" b="1" dirty="0">
              <a:latin typeface="PT Sans Narrow" panose="020B0506020203020204" pitchFamily="34" charset="0"/>
              <a:ea typeface="Calibri"/>
              <a:cs typeface="Times New Roman"/>
            </a:endParaRPr>
          </a:p>
          <a:p>
            <a:pPr marL="0" indent="0">
              <a:buNone/>
            </a:pPr>
            <a:r>
              <a:rPr lang="en-GB" sz="1200" b="1" dirty="0">
                <a:latin typeface="PT Sans Narrow" panose="020B0506020203020204" pitchFamily="34" charset="0"/>
                <a:ea typeface="Calibri"/>
                <a:cs typeface="Times New Roman"/>
              </a:rPr>
              <a:t>Crust:</a:t>
            </a:r>
            <a:r>
              <a:rPr lang="en-GB" sz="1200" dirty="0">
                <a:latin typeface="PT Sans Narrow" panose="020B0506020203020204" pitchFamily="34" charset="0"/>
                <a:ea typeface="Calibri"/>
                <a:cs typeface="Times New Roman"/>
              </a:rPr>
              <a:t> The thinnest and outermost layer of the Earth and it’s where we are. All</a:t>
            </a:r>
            <a:r>
              <a:rPr lang="en-GB" sz="1200" baseline="0" dirty="0">
                <a:latin typeface="PT Sans Narrow" panose="020B0506020203020204" pitchFamily="34" charset="0"/>
                <a:ea typeface="Calibri"/>
                <a:cs typeface="Times New Roman"/>
              </a:rPr>
              <a:t> of the Earth’s oceans, rivers, mountains, volcanoes, hills and valleys are part of the crust. </a:t>
            </a:r>
            <a:r>
              <a:rPr lang="en-GB" sz="1200" dirty="0">
                <a:latin typeface="PT Sans Narrow" panose="020B0506020203020204" pitchFamily="34" charset="0"/>
                <a:ea typeface="Calibri"/>
                <a:cs typeface="Times New Roman"/>
              </a:rPr>
              <a:t>The Earth’s crust is made up of heavy oceanic crust, which forms the ocean basins, and lighter continental crust which forms the landmasses. </a:t>
            </a:r>
          </a:p>
          <a:p>
            <a:pPr marL="0" indent="0">
              <a:buNone/>
            </a:pPr>
            <a:endParaRPr lang="en-GB" sz="1200" dirty="0">
              <a:latin typeface="PT Sans Narrow" panose="020B0506020203020204" pitchFamily="34" charset="0"/>
              <a:ea typeface="Calibri"/>
              <a:cs typeface="Times New Roman"/>
            </a:endParaRPr>
          </a:p>
          <a:p>
            <a:pPr marL="0" indent="0">
              <a:buNone/>
            </a:pPr>
            <a:endParaRPr lang="en-GB" sz="1200" dirty="0">
              <a:latin typeface="PT Sans Narrow" panose="020B0506020203020204" pitchFamily="34" charset="0"/>
              <a:ea typeface="Calibri"/>
              <a:cs typeface="Times New Roman"/>
            </a:endParaRPr>
          </a:p>
          <a:p>
            <a:pPr marL="457200" indent="-457200">
              <a:buBlip>
                <a:blip r:embed="rId3"/>
              </a:buBlip>
            </a:pPr>
            <a:endParaRPr lang="en-GB" sz="1200" dirty="0">
              <a:latin typeface="PT Sans Narrow" panose="020B0506020203020204" pitchFamily="34" charset="0"/>
              <a:ea typeface="Calibri"/>
              <a:cs typeface="Times New Roman"/>
            </a:endParaRPr>
          </a:p>
          <a:p>
            <a:pPr marL="457200" indent="-457200">
              <a:buBlip>
                <a:blip r:embed="rId3"/>
              </a:buBlip>
            </a:pPr>
            <a:endParaRPr lang="en-GB" sz="1200" dirty="0">
              <a:latin typeface="PT Sans Narrow" panose="020B0506020203020204" pitchFamily="34" charset="0"/>
              <a:ea typeface="Calibri"/>
              <a:cs typeface="Times New Roman"/>
            </a:endParaRPr>
          </a:p>
        </p:txBody>
      </p:sp>
      <p:sp>
        <p:nvSpPr>
          <p:cNvPr id="4" name="Slide Number Placeholder 3"/>
          <p:cNvSpPr>
            <a:spLocks noGrp="1"/>
          </p:cNvSpPr>
          <p:nvPr>
            <p:ph type="sldNum" sz="quarter" idx="10"/>
          </p:nvPr>
        </p:nvSpPr>
        <p:spPr/>
        <p:txBody>
          <a:bodyPr/>
          <a:lstStyle/>
          <a:p>
            <a:fld id="{AE4B8450-49D1-42D9-AFE8-75DE13D1597D}" type="slidenum">
              <a:rPr lang="en-GB" smtClean="0"/>
              <a:t>2</a:t>
            </a:fld>
            <a:endParaRPr lang="en-GB"/>
          </a:p>
        </p:txBody>
      </p:sp>
    </p:spTree>
    <p:extLst>
      <p:ext uri="{BB962C8B-B14F-4D97-AF65-F5344CB8AC3E}">
        <p14:creationId xmlns:p14="http://schemas.microsoft.com/office/powerpoint/2010/main" val="1387984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Q1. What type of plate boundary causes</a:t>
            </a:r>
            <a:r>
              <a:rPr lang="en-GB" baseline="0" dirty="0"/>
              <a:t> volcanoes and earthquakes in Japan?</a:t>
            </a:r>
            <a:endParaRPr lang="en-GB" dirty="0"/>
          </a:p>
          <a:p>
            <a:r>
              <a:rPr lang="en-GB" dirty="0"/>
              <a:t>Q2. What are tsunamis and why are they dangerous?</a:t>
            </a:r>
          </a:p>
          <a:p>
            <a:r>
              <a:rPr lang="en-GB" dirty="0"/>
              <a:t>Q3. What do we call the</a:t>
            </a:r>
            <a:r>
              <a:rPr lang="en-GB" baseline="0" dirty="0"/>
              <a:t> region on earth where most volcanic eruptions and earthquakes occur?</a:t>
            </a:r>
            <a:endParaRPr lang="en-GB" dirty="0"/>
          </a:p>
        </p:txBody>
      </p:sp>
      <p:sp>
        <p:nvSpPr>
          <p:cNvPr id="4" name="Slide Number Placeholder 3"/>
          <p:cNvSpPr>
            <a:spLocks noGrp="1"/>
          </p:cNvSpPr>
          <p:nvPr>
            <p:ph type="sldNum" sz="quarter" idx="10"/>
          </p:nvPr>
        </p:nvSpPr>
        <p:spPr/>
        <p:txBody>
          <a:bodyPr/>
          <a:lstStyle/>
          <a:p>
            <a:fld id="{AE4B8450-49D1-42D9-AFE8-75DE13D1597D}" type="slidenum">
              <a:rPr lang="en-GB" smtClean="0"/>
              <a:t>21</a:t>
            </a:fld>
            <a:endParaRPr lang="en-GB"/>
          </a:p>
        </p:txBody>
      </p:sp>
    </p:spTree>
    <p:extLst>
      <p:ext uri="{BB962C8B-B14F-4D97-AF65-F5344CB8AC3E}">
        <p14:creationId xmlns:p14="http://schemas.microsoft.com/office/powerpoint/2010/main" val="1599919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Where is the San Andreas Fault? </a:t>
            </a:r>
            <a:r>
              <a:rPr lang="en-GB" b="0" dirty="0"/>
              <a:t>California </a:t>
            </a:r>
          </a:p>
          <a:p>
            <a:endParaRPr lang="en-GB" b="0" dirty="0"/>
          </a:p>
          <a:p>
            <a:r>
              <a:rPr lang="en-GB" b="1" dirty="0"/>
              <a:t>How are</a:t>
            </a:r>
            <a:r>
              <a:rPr lang="en-GB" b="1" baseline="0" dirty="0"/>
              <a:t> the plates moving at the San Andreas Fault? </a:t>
            </a:r>
            <a:r>
              <a:rPr lang="en-GB" b="0" baseline="0" dirty="0"/>
              <a:t>Same direction, North West</a:t>
            </a:r>
          </a:p>
          <a:p>
            <a:endParaRPr lang="en-GB" b="0" baseline="0" dirty="0"/>
          </a:p>
          <a:p>
            <a:r>
              <a:rPr lang="en-GB" b="1" baseline="0" dirty="0"/>
              <a:t>What natural hazards occur due to the plates rubbing alongside each other? </a:t>
            </a:r>
            <a:endParaRPr lang="en-GB" b="0" baseline="0" dirty="0"/>
          </a:p>
          <a:p>
            <a:r>
              <a:rPr lang="en-GB" b="0" baseline="0" dirty="0"/>
              <a:t>Earthquakes are common because as the plates grind past each other they can become stuck due to friction (if you have any sandpaper you can demonstrate this) pressure then builds up and suddenly the plates jolt into a new position causing an earthquake.</a:t>
            </a:r>
          </a:p>
          <a:p>
            <a:endParaRPr lang="en-GB" b="0" baseline="0" dirty="0"/>
          </a:p>
        </p:txBody>
      </p:sp>
      <p:sp>
        <p:nvSpPr>
          <p:cNvPr id="4" name="Slide Number Placeholder 3"/>
          <p:cNvSpPr>
            <a:spLocks noGrp="1"/>
          </p:cNvSpPr>
          <p:nvPr>
            <p:ph type="sldNum" sz="quarter" idx="10"/>
          </p:nvPr>
        </p:nvSpPr>
        <p:spPr/>
        <p:txBody>
          <a:bodyPr/>
          <a:lstStyle/>
          <a:p>
            <a:fld id="{AE4B8450-49D1-42D9-AFE8-75DE13D1597D}" type="slidenum">
              <a:rPr lang="en-GB" smtClean="0"/>
              <a:t>22</a:t>
            </a:fld>
            <a:endParaRPr lang="en-GB"/>
          </a:p>
        </p:txBody>
      </p:sp>
    </p:spTree>
    <p:extLst>
      <p:ext uri="{BB962C8B-B14F-4D97-AF65-F5344CB8AC3E}">
        <p14:creationId xmlns:p14="http://schemas.microsoft.com/office/powerpoint/2010/main" val="3391944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Q1. What is a transform boundary</a:t>
            </a:r>
          </a:p>
          <a:p>
            <a:r>
              <a:rPr lang="en-GB" dirty="0"/>
              <a:t>Q2. What</a:t>
            </a:r>
            <a:r>
              <a:rPr lang="en-GB" baseline="0" dirty="0"/>
              <a:t> equipment do geologists use to detect earthquakes?</a:t>
            </a:r>
          </a:p>
          <a:p>
            <a:r>
              <a:rPr lang="en-GB" baseline="0" dirty="0"/>
              <a:t>Q3. Which direction are the North American and Pacific plates moving in?</a:t>
            </a:r>
            <a:endParaRPr lang="en-GB" dirty="0"/>
          </a:p>
        </p:txBody>
      </p:sp>
      <p:sp>
        <p:nvSpPr>
          <p:cNvPr id="4" name="Slide Number Placeholder 3"/>
          <p:cNvSpPr>
            <a:spLocks noGrp="1"/>
          </p:cNvSpPr>
          <p:nvPr>
            <p:ph type="sldNum" sz="quarter" idx="10"/>
          </p:nvPr>
        </p:nvSpPr>
        <p:spPr/>
        <p:txBody>
          <a:bodyPr/>
          <a:lstStyle/>
          <a:p>
            <a:fld id="{AE4B8450-49D1-42D9-AFE8-75DE13D1597D}" type="slidenum">
              <a:rPr lang="en-GB" smtClean="0"/>
              <a:t>23</a:t>
            </a:fld>
            <a:endParaRPr lang="en-GB"/>
          </a:p>
        </p:txBody>
      </p:sp>
    </p:spTree>
    <p:extLst>
      <p:ext uri="{BB962C8B-B14F-4D97-AF65-F5344CB8AC3E}">
        <p14:creationId xmlns:p14="http://schemas.microsoft.com/office/powerpoint/2010/main" val="2449140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What</a:t>
            </a:r>
            <a:r>
              <a:rPr lang="en-GB" b="1" baseline="0" dirty="0"/>
              <a:t> </a:t>
            </a:r>
            <a:r>
              <a:rPr lang="en-GB" b="1" dirty="0"/>
              <a:t>do you notice about the Hawaiian</a:t>
            </a:r>
            <a:r>
              <a:rPr lang="en-GB" b="1" baseline="0" dirty="0"/>
              <a:t> islands compared with the other sites</a:t>
            </a:r>
            <a:r>
              <a:rPr lang="en-GB" b="1" dirty="0"/>
              <a:t>?</a:t>
            </a:r>
            <a:r>
              <a:rPr lang="en-GB" b="0" dirty="0"/>
              <a:t> They are not near a plate boundary.</a:t>
            </a:r>
          </a:p>
          <a:p>
            <a:endParaRPr lang="en-GB" b="0" dirty="0"/>
          </a:p>
          <a:p>
            <a:r>
              <a:rPr lang="en-GB" sz="1200" kern="1200" dirty="0">
                <a:solidFill>
                  <a:schemeClr val="tx1"/>
                </a:solidFill>
                <a:effectLst/>
                <a:latin typeface="+mn-lt"/>
                <a:ea typeface="+mn-ea"/>
                <a:cs typeface="+mn-cs"/>
              </a:rPr>
              <a:t>Unlike most volcanoes, the Hawaiian Islands have formed due to the presence of a ‘hot spot’</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which is a region of super-heated rocks in the Earth’s mantle. This region of hot mantle causes magma to rise and erupt as lava on the ocean floor creating underwater volcanoes. </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When these volcanoes grow high enough they breach the surface of the ocean and become volcanic islands like the Hawaiian Islands. </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Why</a:t>
            </a:r>
            <a:r>
              <a:rPr lang="en-GB" sz="1200" b="1" kern="1200" baseline="0" dirty="0">
                <a:solidFill>
                  <a:schemeClr val="tx1"/>
                </a:solidFill>
                <a:effectLst/>
                <a:latin typeface="+mn-lt"/>
                <a:ea typeface="+mn-ea"/>
                <a:cs typeface="+mn-cs"/>
              </a:rPr>
              <a:t> do we get a chain of volcanic islands instead of one huge volcano?</a:t>
            </a:r>
          </a:p>
          <a:p>
            <a:r>
              <a:rPr lang="en-GB" sz="1200" kern="1200" baseline="0" dirty="0">
                <a:solidFill>
                  <a:schemeClr val="tx1"/>
                </a:solidFill>
                <a:effectLst/>
                <a:latin typeface="+mn-lt"/>
                <a:ea typeface="+mn-ea"/>
                <a:cs typeface="+mn-cs"/>
              </a:rPr>
              <a:t>The Pacific plate is moving over the hotspot, so a chain of volcanoes is created.</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4B8450-49D1-42D9-AFE8-75DE13D1597D}" type="slidenum">
              <a:rPr lang="en-GB" smtClean="0"/>
              <a:t>24</a:t>
            </a:fld>
            <a:endParaRPr lang="en-GB"/>
          </a:p>
        </p:txBody>
      </p:sp>
    </p:spTree>
    <p:extLst>
      <p:ext uri="{BB962C8B-B14F-4D97-AF65-F5344CB8AC3E}">
        <p14:creationId xmlns:p14="http://schemas.microsoft.com/office/powerpoint/2010/main" val="2545425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Q1. Can you draw the shapes of a shield volcano and a stratovolcano?</a:t>
            </a:r>
          </a:p>
          <a:p>
            <a:r>
              <a:rPr lang="en-GB" dirty="0"/>
              <a:t>Q2. What type of rock forms from lava erupted at shield volcanoes?</a:t>
            </a:r>
          </a:p>
        </p:txBody>
      </p:sp>
      <p:sp>
        <p:nvSpPr>
          <p:cNvPr id="4" name="Slide Number Placeholder 3"/>
          <p:cNvSpPr>
            <a:spLocks noGrp="1"/>
          </p:cNvSpPr>
          <p:nvPr>
            <p:ph type="sldNum" sz="quarter" idx="10"/>
          </p:nvPr>
        </p:nvSpPr>
        <p:spPr/>
        <p:txBody>
          <a:bodyPr/>
          <a:lstStyle/>
          <a:p>
            <a:fld id="{AE4B8450-49D1-42D9-AFE8-75DE13D1597D}" type="slidenum">
              <a:rPr lang="en-GB" smtClean="0"/>
              <a:t>25</a:t>
            </a:fld>
            <a:endParaRPr lang="en-GB"/>
          </a:p>
        </p:txBody>
      </p:sp>
    </p:spTree>
    <p:extLst>
      <p:ext uri="{BB962C8B-B14F-4D97-AF65-F5344CB8AC3E}">
        <p14:creationId xmlns:p14="http://schemas.microsoft.com/office/powerpoint/2010/main" val="455363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Extra task</a:t>
            </a:r>
            <a:r>
              <a:rPr lang="en-GB" baseline="0" dirty="0"/>
              <a:t> for homework/further lesson</a:t>
            </a:r>
          </a:p>
          <a:p>
            <a:endParaRPr lang="en-GB" baseline="0" dirty="0"/>
          </a:p>
          <a:p>
            <a:r>
              <a:rPr lang="en-GB" baseline="0" dirty="0"/>
              <a:t>Possible case studies to research:</a:t>
            </a:r>
          </a:p>
          <a:p>
            <a:endParaRPr lang="en-GB" baseline="0" dirty="0"/>
          </a:p>
          <a:p>
            <a:r>
              <a:rPr lang="en-GB" b="1" baseline="0" dirty="0"/>
              <a:t>Volcanic eruptions: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Mount Vesuvius, Italy - AD79</a:t>
            </a:r>
          </a:p>
          <a:p>
            <a:r>
              <a:rPr lang="en-GB" baseline="0" dirty="0"/>
              <a:t>Mount St. Helens, Washington, USA - 1980</a:t>
            </a:r>
          </a:p>
          <a:p>
            <a:r>
              <a:rPr lang="en-GB" baseline="0" dirty="0"/>
              <a:t>Mount Pinatubo, Philippines - 1991</a:t>
            </a:r>
          </a:p>
          <a:p>
            <a:r>
              <a:rPr lang="en-GB" baseline="0" dirty="0" err="1"/>
              <a:t>Nevado</a:t>
            </a:r>
            <a:r>
              <a:rPr lang="en-GB" baseline="0" dirty="0"/>
              <a:t> del Ruiz, Columbia – 1985</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7030A0"/>
                </a:solidFill>
                <a:effectLst/>
                <a:latin typeface="PT Sans Narrow"/>
                <a:ea typeface="Times New Roman"/>
                <a:cs typeface="Times New Roman"/>
              </a:rPr>
              <a:t>Eyjafjallajökull</a:t>
            </a:r>
            <a:r>
              <a:rPr lang="en-GB" b="0" baseline="0" dirty="0"/>
              <a:t>, </a:t>
            </a:r>
            <a:r>
              <a:rPr lang="en-GB" baseline="0" dirty="0"/>
              <a:t>Iceland  - 2010</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a:t>Mount Etna - 2018</a:t>
            </a:r>
            <a:endParaRPr lang="en-GB" baseline="0" dirty="0"/>
          </a:p>
          <a:p>
            <a:endParaRPr lang="en-GB" baseline="0" dirty="0"/>
          </a:p>
          <a:p>
            <a:r>
              <a:rPr lang="en-GB" b="1" baseline="0" dirty="0"/>
              <a:t>Earthquakes:</a:t>
            </a:r>
          </a:p>
          <a:p>
            <a:r>
              <a:rPr lang="en-GB" baseline="0" dirty="0"/>
              <a:t>Los Angeles earthquake - 1994</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Japan/Tohoku earthquake - 2011</a:t>
            </a:r>
          </a:p>
          <a:p>
            <a:r>
              <a:rPr lang="en-GB" baseline="0" dirty="0"/>
              <a:t>Nepal/</a:t>
            </a:r>
            <a:r>
              <a:rPr lang="en-GB" baseline="0" dirty="0" err="1"/>
              <a:t>Gorkha</a:t>
            </a:r>
            <a:r>
              <a:rPr lang="en-GB" baseline="0" dirty="0"/>
              <a:t> earthquake - 2015</a:t>
            </a:r>
          </a:p>
          <a:p>
            <a:r>
              <a:rPr lang="en-GB" baseline="0" dirty="0"/>
              <a:t>Haiti earthquake - 2010</a:t>
            </a:r>
          </a:p>
          <a:p>
            <a:r>
              <a:rPr lang="en-GB" baseline="0" dirty="0"/>
              <a:t>Mexico City – 2017</a:t>
            </a:r>
          </a:p>
          <a:p>
            <a:endParaRPr lang="en-GB" dirty="0"/>
          </a:p>
        </p:txBody>
      </p:sp>
      <p:sp>
        <p:nvSpPr>
          <p:cNvPr id="4" name="Slide Number Placeholder 3"/>
          <p:cNvSpPr>
            <a:spLocks noGrp="1"/>
          </p:cNvSpPr>
          <p:nvPr>
            <p:ph type="sldNum" sz="quarter" idx="10"/>
          </p:nvPr>
        </p:nvSpPr>
        <p:spPr/>
        <p:txBody>
          <a:bodyPr/>
          <a:lstStyle/>
          <a:p>
            <a:fld id="{AE4B8450-49D1-42D9-AFE8-75DE13D1597D}" type="slidenum">
              <a:rPr lang="en-GB" smtClean="0"/>
              <a:t>26</a:t>
            </a:fld>
            <a:endParaRPr lang="en-GB"/>
          </a:p>
        </p:txBody>
      </p:sp>
    </p:spTree>
    <p:extLst>
      <p:ext uri="{BB962C8B-B14F-4D97-AF65-F5344CB8AC3E}">
        <p14:creationId xmlns:p14="http://schemas.microsoft.com/office/powerpoint/2010/main" val="3440567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4B8450-49D1-42D9-AFE8-75DE13D1597D}" type="slidenum">
              <a:rPr lang="en-GB" smtClean="0"/>
              <a:t>27</a:t>
            </a:fld>
            <a:endParaRPr lang="en-GB"/>
          </a:p>
        </p:txBody>
      </p:sp>
    </p:spTree>
    <p:extLst>
      <p:ext uri="{BB962C8B-B14F-4D97-AF65-F5344CB8AC3E}">
        <p14:creationId xmlns:p14="http://schemas.microsoft.com/office/powerpoint/2010/main" val="3658352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baseline="0" dirty="0">
                <a:latin typeface="PT Sans Narrow" panose="020B0506020203020204" pitchFamily="34" charset="0"/>
              </a:rPr>
              <a:t>What are the different layers of the Earth?</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baseline="0" dirty="0">
              <a:solidFill>
                <a:srgbClr val="F15A24"/>
              </a:solidFill>
              <a:latin typeface="PT Sans Narrow" panose="020B0506020203020204"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F15A24"/>
                </a:solidFill>
                <a:latin typeface="PT Sans Narrow" panose="020B0506020203020204" pitchFamily="34" charset="0"/>
                <a:ea typeface="Calibri"/>
                <a:cs typeface="Times New Roman"/>
              </a:rPr>
              <a:t>Right in the centre of the Earth is the </a:t>
            </a:r>
            <a:r>
              <a:rPr lang="en-GB" sz="1200" b="1" dirty="0">
                <a:solidFill>
                  <a:srgbClr val="F15A24"/>
                </a:solidFill>
                <a:latin typeface="PT Sans Narrow" panose="020B0506020203020204" pitchFamily="34" charset="0"/>
                <a:ea typeface="Calibri"/>
                <a:cs typeface="Times New Roman"/>
              </a:rPr>
              <a:t>inner core</a:t>
            </a:r>
            <a:r>
              <a:rPr lang="en-GB" sz="1200" b="0" dirty="0">
                <a:solidFill>
                  <a:schemeClr val="tx1"/>
                </a:solidFill>
                <a:latin typeface="PT Sans Narrow" panose="020B0506020203020204" pitchFamily="34" charset="0"/>
                <a:ea typeface="Calibri"/>
                <a:cs typeface="Times New Roman"/>
              </a:rPr>
              <a:t>.</a:t>
            </a:r>
            <a:r>
              <a:rPr lang="en-GB" sz="1200" b="0" baseline="0" dirty="0">
                <a:solidFill>
                  <a:schemeClr val="tx1"/>
                </a:solidFill>
                <a:latin typeface="PT Sans Narrow" panose="020B0506020203020204" pitchFamily="34" charset="0"/>
                <a:ea typeface="Calibri"/>
                <a:cs typeface="Times New Roman"/>
              </a:rPr>
              <a:t> </a:t>
            </a:r>
            <a:r>
              <a:rPr lang="en-GB" sz="1200" dirty="0">
                <a:latin typeface="PT Sans Narrow" panose="020B0506020203020204" pitchFamily="34" charset="0"/>
                <a:ea typeface="Calibri"/>
                <a:cs typeface="Times New Roman"/>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dirty="0">
              <a:latin typeface="PT Sans Narrow" panose="020B0506020203020204"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PT Sans Narrow" panose="020B0506020203020204" pitchFamily="34" charset="0"/>
                <a:ea typeface="Calibri"/>
                <a:cs typeface="Times New Roman"/>
              </a:rPr>
              <a:t>The inner core is a </a:t>
            </a:r>
            <a:r>
              <a:rPr lang="en-GB" sz="1200" dirty="0">
                <a:latin typeface="PT Sans Narrow" panose="020B0506020203020204" pitchFamily="34" charset="0"/>
                <a:ea typeface="Calibri"/>
                <a:cs typeface="Times New Roman"/>
              </a:rPr>
              <a:t>huge solid ball of iron and nickel metal. It is thought to be around </a:t>
            </a:r>
            <a:r>
              <a:rPr lang="en-GB" sz="1200" b="1" dirty="0">
                <a:solidFill>
                  <a:srgbClr val="F15A24"/>
                </a:solidFill>
                <a:latin typeface="PT Sans Narrow" panose="020B0506020203020204" pitchFamily="34" charset="0"/>
                <a:ea typeface="Calibri"/>
                <a:cs typeface="Times New Roman"/>
              </a:rPr>
              <a:t>6000°C, </a:t>
            </a:r>
            <a:r>
              <a:rPr lang="en-GB" sz="1200" b="0" dirty="0">
                <a:solidFill>
                  <a:srgbClr val="F15A24"/>
                </a:solidFill>
                <a:latin typeface="PT Sans Narrow" panose="020B0506020203020204" pitchFamily="34" charset="0"/>
                <a:ea typeface="Calibri"/>
                <a:cs typeface="Times New Roman"/>
              </a:rPr>
              <a:t>t</a:t>
            </a:r>
            <a:r>
              <a:rPr lang="en-GB" sz="1200" dirty="0">
                <a:latin typeface="PT Sans Narrow" panose="020B0506020203020204" pitchFamily="34" charset="0"/>
                <a:ea typeface="Calibri"/>
                <a:cs typeface="Times New Roman"/>
              </a:rPr>
              <a:t>his</a:t>
            </a:r>
            <a:r>
              <a:rPr lang="en-GB" sz="1200" baseline="0" dirty="0">
                <a:latin typeface="PT Sans Narrow" panose="020B0506020203020204" pitchFamily="34" charset="0"/>
                <a:ea typeface="Calibri"/>
                <a:cs typeface="Times New Roman"/>
              </a:rPr>
              <a:t> is as hot as the surface of the Sun! </a:t>
            </a:r>
            <a:r>
              <a:rPr lang="en-GB" sz="1200" dirty="0">
                <a:latin typeface="PT Sans Narrow" panose="020B0506020203020204" pitchFamily="34" charset="0"/>
                <a:ea typeface="Calibri"/>
                <a:cs typeface="Times New Roman"/>
              </a:rPr>
              <a:t>These temperatures on land would be easily hot enough to melt metal but due to the immense pressure </a:t>
            </a:r>
            <a:r>
              <a:rPr lang="en-GB" sz="1200" kern="1200" dirty="0">
                <a:solidFill>
                  <a:schemeClr val="tx1"/>
                </a:solidFill>
                <a:effectLst/>
                <a:latin typeface="+mn-lt"/>
                <a:ea typeface="+mn-ea"/>
                <a:cs typeface="+mn-cs"/>
              </a:rPr>
              <a:t>of the other layers squashing down on it</a:t>
            </a:r>
            <a:r>
              <a:rPr lang="en-GB" sz="1200" dirty="0">
                <a:latin typeface="PT Sans Narrow" panose="020B0506020203020204" pitchFamily="34" charset="0"/>
                <a:ea typeface="Calibri"/>
                <a:cs typeface="Times New Roman"/>
              </a:rPr>
              <a:t>, the inner core is actually completely solid. </a:t>
            </a:r>
          </a:p>
          <a:p>
            <a:pPr marL="0" indent="0">
              <a:buNone/>
            </a:pPr>
            <a:endParaRPr lang="en-GB" sz="1200" dirty="0">
              <a:latin typeface="PT Sans Narrow" panose="020B0506020203020204" pitchFamily="34" charset="0"/>
              <a:ea typeface="Calibri"/>
              <a:cs typeface="Times New Roman"/>
            </a:endParaRPr>
          </a:p>
          <a:p>
            <a:pPr marL="457200" indent="-457200">
              <a:buBlip>
                <a:blip r:embed="rId3"/>
              </a:buBlip>
            </a:pPr>
            <a:endParaRPr lang="en-GB" sz="1200" dirty="0">
              <a:latin typeface="PT Sans Narrow" panose="020B0506020203020204" pitchFamily="34" charset="0"/>
              <a:ea typeface="Calibri"/>
              <a:cs typeface="Times New Roman"/>
            </a:endParaRPr>
          </a:p>
          <a:p>
            <a:pPr marL="457200" indent="-457200">
              <a:buBlip>
                <a:blip r:embed="rId3"/>
              </a:buBlip>
            </a:pPr>
            <a:endParaRPr lang="en-GB" sz="1200" dirty="0">
              <a:latin typeface="PT Sans Narrow" panose="020B0506020203020204" pitchFamily="34" charset="0"/>
              <a:ea typeface="Calibri"/>
              <a:cs typeface="Times New Roman"/>
            </a:endParaRPr>
          </a:p>
        </p:txBody>
      </p:sp>
      <p:sp>
        <p:nvSpPr>
          <p:cNvPr id="4" name="Slide Number Placeholder 3"/>
          <p:cNvSpPr>
            <a:spLocks noGrp="1"/>
          </p:cNvSpPr>
          <p:nvPr>
            <p:ph type="sldNum" sz="quarter" idx="10"/>
          </p:nvPr>
        </p:nvSpPr>
        <p:spPr/>
        <p:txBody>
          <a:bodyPr/>
          <a:lstStyle/>
          <a:p>
            <a:fld id="{AE4B8450-49D1-42D9-AFE8-75DE13D1597D}" type="slidenum">
              <a:rPr lang="en-GB" smtClean="0"/>
              <a:t>3</a:t>
            </a:fld>
            <a:endParaRPr lang="en-GB"/>
          </a:p>
        </p:txBody>
      </p:sp>
    </p:spTree>
    <p:extLst>
      <p:ext uri="{BB962C8B-B14F-4D97-AF65-F5344CB8AC3E}">
        <p14:creationId xmlns:p14="http://schemas.microsoft.com/office/powerpoint/2010/main" val="887444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baseline="0" dirty="0">
                <a:latin typeface="PT Sans Narrow" panose="020B0506020203020204" pitchFamily="34" charset="0"/>
              </a:rPr>
              <a:t>What are the different layers of the Earth?</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baseline="0" dirty="0">
              <a:solidFill>
                <a:srgbClr val="F15A24"/>
              </a:solidFill>
              <a:latin typeface="PT Sans Narrow" panose="020B0506020203020204" pitchFamily="34" charset="0"/>
              <a:ea typeface="Calibri"/>
              <a:cs typeface="Times New Roman"/>
            </a:endParaRPr>
          </a:p>
          <a:p>
            <a:pPr marL="0" indent="0">
              <a:lnSpc>
                <a:spcPct val="115000"/>
              </a:lnSpc>
              <a:spcAft>
                <a:spcPts val="0"/>
              </a:spcAft>
              <a:buNone/>
            </a:pPr>
            <a:r>
              <a:rPr lang="en-GB" sz="1200" b="0" dirty="0">
                <a:solidFill>
                  <a:srgbClr val="F15A24"/>
                </a:solidFill>
                <a:latin typeface="PT Sans Narrow" panose="020B0506020203020204" pitchFamily="34" charset="0"/>
                <a:ea typeface="Calibri"/>
                <a:cs typeface="Times New Roman"/>
              </a:rPr>
              <a:t>The next layer is the </a:t>
            </a:r>
            <a:r>
              <a:rPr lang="en-GB" sz="1200" b="1" dirty="0">
                <a:solidFill>
                  <a:srgbClr val="F15A24"/>
                </a:solidFill>
                <a:latin typeface="PT Sans Narrow" panose="020B0506020203020204" pitchFamily="34" charset="0"/>
                <a:ea typeface="Calibri"/>
                <a:cs typeface="Times New Roman"/>
              </a:rPr>
              <a:t>outer core</a:t>
            </a:r>
            <a:r>
              <a:rPr lang="en-GB" sz="1200" b="0" dirty="0">
                <a:solidFill>
                  <a:schemeClr val="tx1"/>
                </a:solidFill>
                <a:latin typeface="PT Sans Narrow" panose="020B0506020203020204" pitchFamily="34" charset="0"/>
                <a:ea typeface="Calibri"/>
                <a:cs typeface="Times New Roman"/>
              </a:rPr>
              <a:t>.</a:t>
            </a:r>
            <a:r>
              <a:rPr lang="en-GB" sz="1200" b="0" baseline="0" dirty="0">
                <a:solidFill>
                  <a:schemeClr val="tx1"/>
                </a:solidFill>
                <a:latin typeface="PT Sans Narrow" panose="020B0506020203020204" pitchFamily="34" charset="0"/>
                <a:ea typeface="Calibri"/>
                <a:cs typeface="Times New Roman"/>
              </a:rPr>
              <a:t> This is a</a:t>
            </a:r>
            <a:r>
              <a:rPr lang="en-GB" sz="1200" dirty="0">
                <a:latin typeface="PT Sans Narrow" panose="020B0506020203020204" pitchFamily="34" charset="0"/>
                <a:ea typeface="Calibri"/>
                <a:cs typeface="Times New Roman"/>
              </a:rPr>
              <a:t> layer of liquid nickel and iron with temperatures similar to the inner core. The outer core can flow and is what causes</a:t>
            </a:r>
            <a:r>
              <a:rPr lang="en-GB" sz="1200" baseline="0" dirty="0">
                <a:latin typeface="PT Sans Narrow" panose="020B0506020203020204" pitchFamily="34" charset="0"/>
                <a:ea typeface="Calibri"/>
                <a:cs typeface="Times New Roman"/>
              </a:rPr>
              <a:t> the Earth to have a magnetic field. </a:t>
            </a:r>
          </a:p>
          <a:p>
            <a:pPr marL="0" indent="0">
              <a:buNone/>
            </a:pPr>
            <a:endParaRPr lang="en-GB" sz="1200" dirty="0">
              <a:latin typeface="PT Sans Narrow" panose="020B0506020203020204" pitchFamily="34" charset="0"/>
              <a:ea typeface="Calibri"/>
              <a:cs typeface="Times New Roman"/>
            </a:endParaRPr>
          </a:p>
          <a:p>
            <a:pPr marL="457200" indent="-457200">
              <a:buBlip>
                <a:blip r:embed="rId3"/>
              </a:buBlip>
            </a:pPr>
            <a:endParaRPr lang="en-GB" sz="1200" dirty="0">
              <a:latin typeface="PT Sans Narrow" panose="020B0506020203020204" pitchFamily="34" charset="0"/>
              <a:ea typeface="Calibri"/>
              <a:cs typeface="Times New Roman"/>
            </a:endParaRPr>
          </a:p>
          <a:p>
            <a:pPr marL="457200" indent="-457200">
              <a:buBlip>
                <a:blip r:embed="rId3"/>
              </a:buBlip>
            </a:pPr>
            <a:endParaRPr lang="en-GB" sz="1200" dirty="0">
              <a:latin typeface="PT Sans Narrow" panose="020B0506020203020204" pitchFamily="34" charset="0"/>
              <a:ea typeface="Calibri"/>
              <a:cs typeface="Times New Roman"/>
            </a:endParaRPr>
          </a:p>
        </p:txBody>
      </p:sp>
      <p:sp>
        <p:nvSpPr>
          <p:cNvPr id="4" name="Slide Number Placeholder 3"/>
          <p:cNvSpPr>
            <a:spLocks noGrp="1"/>
          </p:cNvSpPr>
          <p:nvPr>
            <p:ph type="sldNum" sz="quarter" idx="10"/>
          </p:nvPr>
        </p:nvSpPr>
        <p:spPr/>
        <p:txBody>
          <a:bodyPr/>
          <a:lstStyle/>
          <a:p>
            <a:fld id="{AE4B8450-49D1-42D9-AFE8-75DE13D1597D}" type="slidenum">
              <a:rPr lang="en-GB" smtClean="0"/>
              <a:t>4</a:t>
            </a:fld>
            <a:endParaRPr lang="en-GB"/>
          </a:p>
        </p:txBody>
      </p:sp>
    </p:spTree>
    <p:extLst>
      <p:ext uri="{BB962C8B-B14F-4D97-AF65-F5344CB8AC3E}">
        <p14:creationId xmlns:p14="http://schemas.microsoft.com/office/powerpoint/2010/main" val="3704749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baseline="0" dirty="0">
                <a:latin typeface="PT Sans Narrow" panose="020B0506020203020204" pitchFamily="34" charset="0"/>
              </a:rPr>
              <a:t>What are the different layers of the Earth?</a:t>
            </a:r>
          </a:p>
          <a:p>
            <a:pPr marL="0" indent="0">
              <a:lnSpc>
                <a:spcPct val="115000"/>
              </a:lnSpc>
              <a:spcAft>
                <a:spcPts val="0"/>
              </a:spcAft>
              <a:buNone/>
            </a:pPr>
            <a:endParaRPr lang="en-GB" sz="1200" baseline="0" dirty="0">
              <a:latin typeface="PT Sans Narrow" panose="020B0506020203020204" pitchFamily="34" charset="0"/>
              <a:ea typeface="Calibri"/>
              <a:cs typeface="Times New Roman"/>
            </a:endParaRPr>
          </a:p>
          <a:p>
            <a:pPr marL="0" indent="0">
              <a:lnSpc>
                <a:spcPct val="115000"/>
              </a:lnSpc>
              <a:spcAft>
                <a:spcPts val="0"/>
              </a:spcAft>
              <a:buNone/>
            </a:pPr>
            <a:r>
              <a:rPr lang="en-GB" sz="1200" dirty="0">
                <a:latin typeface="PT Sans Narrow" panose="020B0506020203020204" pitchFamily="34" charset="0"/>
                <a:ea typeface="Calibri"/>
                <a:cs typeface="Times New Roman"/>
              </a:rPr>
              <a:t>The</a:t>
            </a:r>
            <a:r>
              <a:rPr lang="en-GB" sz="1200" baseline="0" dirty="0">
                <a:latin typeface="PT Sans Narrow" panose="020B0506020203020204" pitchFamily="34" charset="0"/>
                <a:ea typeface="Calibri"/>
                <a:cs typeface="Times New Roman"/>
              </a:rPr>
              <a:t> next layer is called the </a:t>
            </a:r>
            <a:r>
              <a:rPr lang="en-GB" sz="1200" b="1" baseline="0" dirty="0">
                <a:latin typeface="PT Sans Narrow" panose="020B0506020203020204" pitchFamily="34" charset="0"/>
                <a:ea typeface="Calibri"/>
                <a:cs typeface="Times New Roman"/>
              </a:rPr>
              <a:t>mantle</a:t>
            </a:r>
            <a:r>
              <a:rPr lang="en-GB" sz="1200" baseline="0" dirty="0">
                <a:latin typeface="PT Sans Narrow" panose="020B0506020203020204" pitchFamily="34" charset="0"/>
                <a:ea typeface="Calibri"/>
                <a:cs typeface="Times New Roman"/>
              </a:rPr>
              <a:t>. It is a</a:t>
            </a:r>
            <a:r>
              <a:rPr lang="en-GB" sz="1200" dirty="0">
                <a:latin typeface="PT Sans Narrow" panose="020B0506020203020204" pitchFamily="34" charset="0"/>
                <a:ea typeface="Calibri"/>
                <a:cs typeface="Times New Roman"/>
              </a:rPr>
              <a:t> 2900km thick layer of solid rock.</a:t>
            </a:r>
            <a:r>
              <a:rPr lang="en-GB" sz="1200" baseline="0" dirty="0">
                <a:latin typeface="PT Sans Narrow" panose="020B0506020203020204" pitchFamily="34" charset="0"/>
                <a:ea typeface="Calibri"/>
                <a:cs typeface="Times New Roman"/>
              </a:rPr>
              <a:t> It is </a:t>
            </a:r>
            <a:r>
              <a:rPr lang="en-GB" sz="1200" u="sng" baseline="0" dirty="0">
                <a:latin typeface="PT Sans Narrow" panose="020B0506020203020204" pitchFamily="34" charset="0"/>
                <a:ea typeface="Calibri"/>
                <a:cs typeface="Times New Roman"/>
              </a:rPr>
              <a:t>not a liquid layer </a:t>
            </a:r>
            <a:r>
              <a:rPr lang="en-GB" sz="1200" baseline="0" dirty="0">
                <a:latin typeface="PT Sans Narrow" panose="020B0506020203020204" pitchFamily="34" charset="0"/>
                <a:ea typeface="Calibri"/>
                <a:cs typeface="Times New Roman"/>
              </a:rPr>
              <a:t>sometimes parts of the mantle can melt to form pockets of liquid rock called magma</a:t>
            </a:r>
            <a:r>
              <a:rPr lang="en-GB" sz="1200" dirty="0">
                <a:latin typeface="PT Sans Narrow" panose="020B0506020203020204" pitchFamily="34" charset="0"/>
                <a:ea typeface="Calibri"/>
                <a:cs typeface="Times New Roman"/>
              </a:rPr>
              <a:t>. </a:t>
            </a:r>
          </a:p>
          <a:p>
            <a:pPr marL="0" indent="0">
              <a:lnSpc>
                <a:spcPct val="115000"/>
              </a:lnSpc>
              <a:spcAft>
                <a:spcPts val="0"/>
              </a:spcAft>
              <a:buNone/>
            </a:pPr>
            <a:endParaRPr lang="en-GB" sz="1200" dirty="0">
              <a:latin typeface="PT Sans Narrow" panose="020B0506020203020204" pitchFamily="34" charset="0"/>
              <a:ea typeface="Calibri"/>
              <a:cs typeface="Times New Roman"/>
            </a:endParaRPr>
          </a:p>
          <a:p>
            <a:pPr marL="0" indent="0">
              <a:lnSpc>
                <a:spcPct val="115000"/>
              </a:lnSpc>
              <a:spcAft>
                <a:spcPts val="0"/>
              </a:spcAft>
              <a:buNone/>
            </a:pPr>
            <a:r>
              <a:rPr lang="en-GB" sz="1200" dirty="0">
                <a:latin typeface="PT Sans Narrow" panose="020B0506020203020204" pitchFamily="34" charset="0"/>
                <a:ea typeface="Calibri"/>
                <a:cs typeface="Times New Roman"/>
              </a:rPr>
              <a:t>It is cooler than the inner and outer core but still very hot with temperatures between </a:t>
            </a:r>
            <a:r>
              <a:rPr lang="en-GB" sz="1200" b="1" dirty="0">
                <a:solidFill>
                  <a:srgbClr val="F15A24"/>
                </a:solidFill>
                <a:latin typeface="PT Sans Narrow" panose="020B0506020203020204" pitchFamily="34" charset="0"/>
                <a:ea typeface="Calibri"/>
                <a:cs typeface="Times New Roman"/>
              </a:rPr>
              <a:t>200</a:t>
            </a:r>
            <a:r>
              <a:rPr lang="en-GB" sz="1200" dirty="0">
                <a:latin typeface="PT Sans Narrow" panose="020B0506020203020204" pitchFamily="34" charset="0"/>
                <a:ea typeface="Calibri"/>
                <a:cs typeface="Times New Roman"/>
              </a:rPr>
              <a:t> and </a:t>
            </a:r>
            <a:r>
              <a:rPr lang="en-GB" sz="1200" b="1" dirty="0">
                <a:solidFill>
                  <a:srgbClr val="F15A24"/>
                </a:solidFill>
                <a:latin typeface="PT Sans Narrow" panose="020B0506020203020204" pitchFamily="34" charset="0"/>
                <a:ea typeface="Calibri"/>
                <a:cs typeface="Times New Roman"/>
              </a:rPr>
              <a:t>4000°C</a:t>
            </a:r>
            <a:r>
              <a:rPr lang="en-GB" sz="1200" b="1" dirty="0">
                <a:latin typeface="PT Sans Narrow" panose="020B0506020203020204" pitchFamily="34" charset="0"/>
                <a:ea typeface="Calibri"/>
                <a:cs typeface="Times New Roman"/>
              </a:rPr>
              <a:t>. </a:t>
            </a:r>
          </a:p>
          <a:p>
            <a:pPr marL="0" indent="0">
              <a:lnSpc>
                <a:spcPct val="115000"/>
              </a:lnSpc>
              <a:spcAft>
                <a:spcPts val="0"/>
              </a:spcAft>
              <a:buNone/>
            </a:pPr>
            <a:endParaRPr lang="en-GB" sz="1200" b="1" dirty="0">
              <a:latin typeface="PT Sans Narrow" panose="020B0506020203020204" pitchFamily="34" charset="0"/>
              <a:ea typeface="Calibri"/>
              <a:cs typeface="Times New Roman"/>
            </a:endParaRPr>
          </a:p>
          <a:p>
            <a:pPr marL="0" indent="0">
              <a:buNone/>
            </a:pPr>
            <a:endParaRPr lang="en-GB" sz="1200" dirty="0">
              <a:latin typeface="PT Sans Narrow" panose="020B0506020203020204" pitchFamily="34" charset="0"/>
              <a:ea typeface="Calibri"/>
              <a:cs typeface="Times New Roman"/>
            </a:endParaRPr>
          </a:p>
          <a:p>
            <a:pPr marL="0" indent="0">
              <a:buNone/>
            </a:pPr>
            <a:endParaRPr lang="en-GB" sz="1200" dirty="0">
              <a:latin typeface="PT Sans Narrow" panose="020B0506020203020204" pitchFamily="34" charset="0"/>
              <a:ea typeface="Calibri"/>
              <a:cs typeface="Times New Roman"/>
            </a:endParaRPr>
          </a:p>
          <a:p>
            <a:pPr marL="457200" indent="-457200">
              <a:buBlip>
                <a:blip r:embed="rId3"/>
              </a:buBlip>
            </a:pPr>
            <a:endParaRPr lang="en-GB" sz="1200" dirty="0">
              <a:latin typeface="PT Sans Narrow" panose="020B0506020203020204" pitchFamily="34" charset="0"/>
              <a:ea typeface="Calibri"/>
              <a:cs typeface="Times New Roman"/>
            </a:endParaRPr>
          </a:p>
          <a:p>
            <a:pPr marL="457200" indent="-457200">
              <a:buBlip>
                <a:blip r:embed="rId3"/>
              </a:buBlip>
            </a:pPr>
            <a:endParaRPr lang="en-GB" sz="1200" dirty="0">
              <a:latin typeface="PT Sans Narrow" panose="020B0506020203020204" pitchFamily="34" charset="0"/>
              <a:ea typeface="Calibri"/>
              <a:cs typeface="Times New Roman"/>
            </a:endParaRPr>
          </a:p>
        </p:txBody>
      </p:sp>
      <p:sp>
        <p:nvSpPr>
          <p:cNvPr id="4" name="Slide Number Placeholder 3"/>
          <p:cNvSpPr>
            <a:spLocks noGrp="1"/>
          </p:cNvSpPr>
          <p:nvPr>
            <p:ph type="sldNum" sz="quarter" idx="10"/>
          </p:nvPr>
        </p:nvSpPr>
        <p:spPr/>
        <p:txBody>
          <a:bodyPr/>
          <a:lstStyle/>
          <a:p>
            <a:fld id="{AE4B8450-49D1-42D9-AFE8-75DE13D1597D}" type="slidenum">
              <a:rPr lang="en-GB" smtClean="0"/>
              <a:t>5</a:t>
            </a:fld>
            <a:endParaRPr lang="en-GB"/>
          </a:p>
        </p:txBody>
      </p:sp>
    </p:spTree>
    <p:extLst>
      <p:ext uri="{BB962C8B-B14F-4D97-AF65-F5344CB8AC3E}">
        <p14:creationId xmlns:p14="http://schemas.microsoft.com/office/powerpoint/2010/main" val="782674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baseline="0" dirty="0">
                <a:latin typeface="PT Sans Narrow" panose="020B0506020203020204" pitchFamily="34" charset="0"/>
              </a:rPr>
              <a:t>What are the different layers of the Earth?</a:t>
            </a:r>
          </a:p>
          <a:p>
            <a:pPr marL="0" indent="0">
              <a:lnSpc>
                <a:spcPct val="115000"/>
              </a:lnSpc>
              <a:spcAft>
                <a:spcPts val="0"/>
              </a:spcAft>
              <a:buNone/>
            </a:pPr>
            <a:endParaRPr lang="en-GB" sz="1200" b="1" dirty="0">
              <a:latin typeface="PT Sans Narrow" panose="020B0506020203020204" pitchFamily="34" charset="0"/>
              <a:ea typeface="Calibri"/>
              <a:cs typeface="Times New Roman"/>
            </a:endParaRPr>
          </a:p>
          <a:p>
            <a:pPr marL="0" indent="0">
              <a:buNone/>
            </a:pPr>
            <a:r>
              <a:rPr lang="en-GB" sz="1200" b="1" dirty="0">
                <a:latin typeface="PT Sans Narrow" panose="020B0506020203020204" pitchFamily="34" charset="0"/>
                <a:ea typeface="Calibri"/>
                <a:cs typeface="Times New Roman"/>
              </a:rPr>
              <a:t>Crust:</a:t>
            </a:r>
            <a:r>
              <a:rPr lang="en-GB" sz="1200" dirty="0">
                <a:latin typeface="PT Sans Narrow" panose="020B0506020203020204" pitchFamily="34" charset="0"/>
                <a:ea typeface="Calibri"/>
                <a:cs typeface="Times New Roman"/>
              </a:rPr>
              <a:t> The thinnest and outermost layer of the Earth and it’s where we are. All</a:t>
            </a:r>
            <a:r>
              <a:rPr lang="en-GB" sz="1200" baseline="0" dirty="0">
                <a:latin typeface="PT Sans Narrow" panose="020B0506020203020204" pitchFamily="34" charset="0"/>
                <a:ea typeface="Calibri"/>
                <a:cs typeface="Times New Roman"/>
              </a:rPr>
              <a:t> of the Earth’s oceans, rivers, mountains, volcanoes, hills and valleys are part of the crust. </a:t>
            </a:r>
          </a:p>
          <a:p>
            <a:pPr marL="0" indent="0">
              <a:buNone/>
            </a:pPr>
            <a:endParaRPr lang="en-GB" sz="1200" baseline="0" dirty="0">
              <a:latin typeface="PT Sans Narrow" panose="020B0506020203020204" pitchFamily="34" charset="0"/>
              <a:ea typeface="Calibri"/>
              <a:cs typeface="Times New Roman"/>
            </a:endParaRPr>
          </a:p>
          <a:p>
            <a:pPr marL="0" indent="0">
              <a:buNone/>
            </a:pPr>
            <a:r>
              <a:rPr lang="en-GB" sz="1200" dirty="0">
                <a:latin typeface="PT Sans Narrow" panose="020B0506020203020204" pitchFamily="34" charset="0"/>
                <a:ea typeface="Calibri"/>
                <a:cs typeface="Times New Roman"/>
              </a:rPr>
              <a:t>The Earth’s crust is made up of heavy oceanic crust (basalt), which forms the ocean basins, and lighter material (granite) which forms the continental crust. </a:t>
            </a:r>
          </a:p>
          <a:p>
            <a:pPr marL="0" indent="0">
              <a:buNone/>
            </a:pPr>
            <a:endParaRPr lang="en-GB" sz="1200" dirty="0">
              <a:latin typeface="PT Sans Narrow" panose="020B0506020203020204" pitchFamily="34" charset="0"/>
              <a:ea typeface="Calibri"/>
              <a:cs typeface="Times New Roman"/>
            </a:endParaRPr>
          </a:p>
          <a:p>
            <a:pPr marL="0" indent="0">
              <a:buNone/>
            </a:pPr>
            <a:endParaRPr lang="en-GB" sz="1200" dirty="0">
              <a:latin typeface="PT Sans Narrow" panose="020B0506020203020204" pitchFamily="34" charset="0"/>
              <a:ea typeface="Calibri"/>
              <a:cs typeface="Times New Roman"/>
            </a:endParaRPr>
          </a:p>
          <a:p>
            <a:pPr marL="457200" indent="-457200">
              <a:buBlip>
                <a:blip r:embed="rId3"/>
              </a:buBlip>
            </a:pPr>
            <a:endParaRPr lang="en-GB" sz="1200" dirty="0">
              <a:latin typeface="PT Sans Narrow" panose="020B0506020203020204" pitchFamily="34" charset="0"/>
              <a:ea typeface="Calibri"/>
              <a:cs typeface="Times New Roman"/>
            </a:endParaRPr>
          </a:p>
          <a:p>
            <a:pPr marL="457200" indent="-457200">
              <a:buBlip>
                <a:blip r:embed="rId3"/>
              </a:buBlip>
            </a:pPr>
            <a:endParaRPr lang="en-GB" sz="1200" dirty="0">
              <a:latin typeface="PT Sans Narrow" panose="020B0506020203020204" pitchFamily="34" charset="0"/>
              <a:ea typeface="Calibri"/>
              <a:cs typeface="Times New Roman"/>
            </a:endParaRPr>
          </a:p>
        </p:txBody>
      </p:sp>
      <p:sp>
        <p:nvSpPr>
          <p:cNvPr id="4" name="Slide Number Placeholder 3"/>
          <p:cNvSpPr>
            <a:spLocks noGrp="1"/>
          </p:cNvSpPr>
          <p:nvPr>
            <p:ph type="sldNum" sz="quarter" idx="10"/>
          </p:nvPr>
        </p:nvSpPr>
        <p:spPr/>
        <p:txBody>
          <a:bodyPr/>
          <a:lstStyle/>
          <a:p>
            <a:fld id="{AE4B8450-49D1-42D9-AFE8-75DE13D1597D}" type="slidenum">
              <a:rPr lang="en-GB" smtClean="0"/>
              <a:t>6</a:t>
            </a:fld>
            <a:endParaRPr lang="en-GB"/>
          </a:p>
        </p:txBody>
      </p:sp>
    </p:spTree>
    <p:extLst>
      <p:ext uri="{BB962C8B-B14F-4D97-AF65-F5344CB8AC3E}">
        <p14:creationId xmlns:p14="http://schemas.microsoft.com/office/powerpoint/2010/main" val="2548683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Earth’s </a:t>
            </a:r>
            <a:r>
              <a:rPr lang="en-GB" sz="1200" u="sng" kern="1200" dirty="0">
                <a:solidFill>
                  <a:schemeClr val="tx1"/>
                </a:solidFill>
                <a:effectLst/>
                <a:latin typeface="+mn-lt"/>
                <a:ea typeface="+mn-ea"/>
                <a:cs typeface="+mn-cs"/>
              </a:rPr>
              <a:t>crust and uppermost mantle </a:t>
            </a:r>
            <a:r>
              <a:rPr lang="en-GB" sz="1200" u="none" kern="1200" dirty="0">
                <a:solidFill>
                  <a:schemeClr val="tx1"/>
                </a:solidFill>
                <a:effectLst/>
                <a:latin typeface="+mn-lt"/>
                <a:ea typeface="+mn-ea"/>
                <a:cs typeface="+mn-cs"/>
              </a:rPr>
              <a:t> (known as the lithosphere) </a:t>
            </a:r>
            <a:r>
              <a:rPr lang="en-GB" sz="1200" kern="1200" dirty="0">
                <a:solidFill>
                  <a:schemeClr val="tx1"/>
                </a:solidFill>
                <a:effectLst/>
                <a:latin typeface="+mn-lt"/>
                <a:ea typeface="+mn-ea"/>
                <a:cs typeface="+mn-cs"/>
              </a:rPr>
              <a:t>is broken up into slabs which fit together like a huge jigsaw puzzle, </a:t>
            </a:r>
            <a:r>
              <a:rPr lang="en-GB" sz="1200" b="1" kern="1200" dirty="0">
                <a:solidFill>
                  <a:schemeClr val="tx1"/>
                </a:solidFill>
                <a:effectLst/>
                <a:latin typeface="+mn-lt"/>
                <a:ea typeface="+mn-ea"/>
                <a:cs typeface="+mn-cs"/>
              </a:rPr>
              <a:t>does anyone know what geologists call these</a:t>
            </a:r>
            <a:r>
              <a:rPr lang="en-GB" sz="1200" b="1" kern="1200" baseline="0" dirty="0">
                <a:solidFill>
                  <a:schemeClr val="tx1"/>
                </a:solidFill>
                <a:effectLst/>
                <a:latin typeface="+mn-lt"/>
                <a:ea typeface="+mn-ea"/>
                <a:cs typeface="+mn-cs"/>
              </a:rPr>
              <a:t> huge slabs? </a:t>
            </a:r>
            <a:r>
              <a:rPr lang="en-GB" sz="1200" b="0" kern="1200" baseline="0" dirty="0">
                <a:solidFill>
                  <a:schemeClr val="tx1"/>
                </a:solidFill>
                <a:effectLst/>
                <a:latin typeface="+mn-lt"/>
                <a:ea typeface="+mn-ea"/>
                <a:cs typeface="+mn-cs"/>
              </a:rPr>
              <a:t>They are called (lithospheric) plates.</a:t>
            </a:r>
          </a:p>
          <a:p>
            <a:endParaRPr lang="en-GB" sz="1200" b="0" kern="1200" baseline="0" dirty="0">
              <a:solidFill>
                <a:schemeClr val="tx1"/>
              </a:solidFill>
              <a:effectLst/>
              <a:latin typeface="+mn-lt"/>
              <a:ea typeface="+mn-ea"/>
              <a:cs typeface="+mn-cs"/>
            </a:endParaRPr>
          </a:p>
          <a:p>
            <a:r>
              <a:rPr lang="en-GB" sz="1200" b="0" kern="1200" baseline="0" dirty="0">
                <a:solidFill>
                  <a:schemeClr val="tx1"/>
                </a:solidFill>
                <a:effectLst/>
                <a:latin typeface="+mn-lt"/>
                <a:ea typeface="+mn-ea"/>
                <a:cs typeface="+mn-cs"/>
              </a:rPr>
              <a:t>T</a:t>
            </a:r>
            <a:r>
              <a:rPr lang="en-GB" sz="1200" kern="1200" dirty="0">
                <a:solidFill>
                  <a:schemeClr val="tx1"/>
                </a:solidFill>
                <a:effectLst/>
                <a:latin typeface="+mn-lt"/>
                <a:ea typeface="+mn-ea"/>
                <a:cs typeface="+mn-cs"/>
              </a:rPr>
              <a:t>he red lines on the map show the edges of the plates which are called plate boundaries.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If you look carefully at this map, what</a:t>
            </a:r>
            <a:r>
              <a:rPr lang="en-GB" sz="1200" b="1" kern="1200" baseline="0" dirty="0">
                <a:solidFill>
                  <a:schemeClr val="tx1"/>
                </a:solidFill>
                <a:effectLst/>
                <a:latin typeface="+mn-lt"/>
                <a:ea typeface="+mn-ea"/>
                <a:cs typeface="+mn-cs"/>
              </a:rPr>
              <a:t> do you notice about the plate boundaries? (Use the key)</a:t>
            </a:r>
          </a:p>
          <a:p>
            <a:r>
              <a:rPr lang="en-GB" sz="1200" kern="1200" baseline="0" dirty="0">
                <a:solidFill>
                  <a:schemeClr val="tx1"/>
                </a:solidFill>
                <a:effectLst/>
                <a:latin typeface="+mn-lt"/>
                <a:ea typeface="+mn-ea"/>
                <a:cs typeface="+mn-cs"/>
              </a:rPr>
              <a:t>Plate boundaries are where most of the volcanoes and earthquakes occur. This means they are extremely important for geologists to study.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u="none" kern="1200" dirty="0">
                <a:solidFill>
                  <a:schemeClr val="tx1"/>
                </a:solidFill>
                <a:effectLst/>
                <a:latin typeface="+mn-lt"/>
                <a:ea typeface="+mn-ea"/>
                <a:cs typeface="+mn-cs"/>
              </a:rPr>
              <a:t>Plates are referred to as oceanic plates when most of the crustal part of the plate is composed of oceanic crust (show on the map)  and continental plates  where a large part of the crust forming the plate is composed of continental crust (show on map). Most of the plates are named after the continents and oceans. </a:t>
            </a:r>
          </a:p>
          <a:p>
            <a:endParaRPr lang="en-GB" b="1" u="none" dirty="0"/>
          </a:p>
          <a:p>
            <a:r>
              <a:rPr lang="en-GB" b="1" dirty="0"/>
              <a:t>If you have the floor map get students to place plate names on</a:t>
            </a:r>
            <a:r>
              <a:rPr lang="en-GB" b="1" baseline="0" dirty="0"/>
              <a:t> the correct plates (some are more difficult than others!), otherwise do the same using the map on this slide. Next slide shows correct plate names.</a:t>
            </a:r>
          </a:p>
          <a:p>
            <a:endParaRPr lang="en-GB" b="1" dirty="0"/>
          </a:p>
        </p:txBody>
      </p:sp>
      <p:sp>
        <p:nvSpPr>
          <p:cNvPr id="4" name="Slide Number Placeholder 3"/>
          <p:cNvSpPr>
            <a:spLocks noGrp="1"/>
          </p:cNvSpPr>
          <p:nvPr>
            <p:ph type="sldNum" sz="quarter" idx="10"/>
          </p:nvPr>
        </p:nvSpPr>
        <p:spPr/>
        <p:txBody>
          <a:bodyPr/>
          <a:lstStyle/>
          <a:p>
            <a:fld id="{AE4B8450-49D1-42D9-AFE8-75DE13D1597D}" type="slidenum">
              <a:rPr lang="en-GB" smtClean="0"/>
              <a:t>7</a:t>
            </a:fld>
            <a:endParaRPr lang="en-GB"/>
          </a:p>
        </p:txBody>
      </p:sp>
    </p:spTree>
    <p:extLst>
      <p:ext uri="{BB962C8B-B14F-4D97-AF65-F5344CB8AC3E}">
        <p14:creationId xmlns:p14="http://schemas.microsoft.com/office/powerpoint/2010/main" val="4184991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the</a:t>
            </a:r>
            <a:r>
              <a:rPr lang="en-GB" baseline="0" dirty="0"/>
              <a:t> names of the major and some of the minor tectonic plates.</a:t>
            </a:r>
          </a:p>
          <a:p>
            <a:endParaRPr lang="en-GB" baseline="0" dirty="0"/>
          </a:p>
          <a:p>
            <a:r>
              <a:rPr lang="en-GB" dirty="0"/>
              <a:t>Tectonic plates move around on top of the mantle. They move very slowly at a rate of a few mm per year, (about</a:t>
            </a:r>
            <a:r>
              <a:rPr lang="en-GB" baseline="0" dirty="0"/>
              <a:t> the same rate your fingernails grow). O</a:t>
            </a:r>
            <a:r>
              <a:rPr lang="en-GB" dirty="0"/>
              <a:t>ver millions of years the plates can end up moving around thousands of </a:t>
            </a:r>
            <a:r>
              <a:rPr lang="en-GB" dirty="0" err="1"/>
              <a:t>kilometers</a:t>
            </a:r>
            <a:r>
              <a:rPr lang="en-GB" dirty="0"/>
              <a:t>. They can be pushed together to form mountain belts and spread apart to create ocean basins.</a:t>
            </a:r>
          </a:p>
          <a:p>
            <a:endParaRPr lang="en-GB" dirty="0"/>
          </a:p>
          <a:p>
            <a:r>
              <a:rPr lang="en-GB" dirty="0"/>
              <a:t>The meeting points between the tectonic plates are called plate boundaries </a:t>
            </a:r>
            <a:r>
              <a:rPr lang="en-GB" b="1" dirty="0"/>
              <a:t>(ge</a:t>
            </a:r>
            <a:r>
              <a:rPr lang="en-GB" b="1" baseline="0" dirty="0"/>
              <a:t>t students to stand on plate boundaries </a:t>
            </a:r>
            <a:r>
              <a:rPr lang="en-GB" b="1" dirty="0"/>
              <a:t>on the map and work out </a:t>
            </a:r>
            <a:r>
              <a:rPr lang="en-GB" b="1" baseline="0" dirty="0"/>
              <a:t>which plates they are between</a:t>
            </a:r>
            <a:r>
              <a:rPr lang="en-GB" b="1" dirty="0"/>
              <a:t>). </a:t>
            </a:r>
          </a:p>
          <a:p>
            <a:endParaRPr lang="en-GB" b="0" dirty="0"/>
          </a:p>
          <a:p>
            <a:r>
              <a:rPr lang="en-GB" b="0" dirty="0"/>
              <a:t>Earth’s tectonic plates are always on the move. At</a:t>
            </a:r>
            <a:r>
              <a:rPr lang="en-GB" b="0" baseline="0" dirty="0"/>
              <a:t> plate boundaries plates can either be moving towards each other, away from each other, or along slide each other.</a:t>
            </a:r>
            <a:endParaRPr lang="en-GB" b="0" dirty="0"/>
          </a:p>
          <a:p>
            <a:endParaRPr lang="en-GB" dirty="0"/>
          </a:p>
        </p:txBody>
      </p:sp>
      <p:sp>
        <p:nvSpPr>
          <p:cNvPr id="4" name="Slide Number Placeholder 3"/>
          <p:cNvSpPr>
            <a:spLocks noGrp="1"/>
          </p:cNvSpPr>
          <p:nvPr>
            <p:ph type="sldNum" sz="quarter" idx="10"/>
          </p:nvPr>
        </p:nvSpPr>
        <p:spPr/>
        <p:txBody>
          <a:bodyPr/>
          <a:lstStyle/>
          <a:p>
            <a:fld id="{AE4B8450-49D1-42D9-AFE8-75DE13D1597D}" type="slidenum">
              <a:rPr lang="en-GB" smtClean="0"/>
              <a:t>8</a:t>
            </a:fld>
            <a:endParaRPr lang="en-GB"/>
          </a:p>
        </p:txBody>
      </p:sp>
    </p:spTree>
    <p:extLst>
      <p:ext uri="{BB962C8B-B14F-4D97-AF65-F5344CB8AC3E}">
        <p14:creationId xmlns:p14="http://schemas.microsoft.com/office/powerpoint/2010/main" val="4184991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latin typeface="PT Sans Narrow" panose="020B0506020203020204" pitchFamily="34" charset="0"/>
                <a:ea typeface="Calibri"/>
                <a:cs typeface="Times New Roman"/>
              </a:rPr>
              <a:t>If plates are moving </a:t>
            </a:r>
            <a:r>
              <a:rPr lang="en-GB" sz="1200" b="1" dirty="0">
                <a:latin typeface="PT Sans Narrow" panose="020B0506020203020204" pitchFamily="34" charset="0"/>
                <a:ea typeface="Calibri"/>
                <a:cs typeface="Times New Roman"/>
              </a:rPr>
              <a:t>away from each other </a:t>
            </a:r>
            <a:r>
              <a:rPr lang="en-GB" sz="1200" dirty="0">
                <a:latin typeface="PT Sans Narrow" panose="020B0506020203020204" pitchFamily="34" charset="0"/>
                <a:ea typeface="Calibri"/>
                <a:cs typeface="Times New Roman"/>
              </a:rPr>
              <a:t>this is called a divergent (or constructive) boundary. </a:t>
            </a:r>
          </a:p>
          <a:p>
            <a:pPr marL="0" indent="0">
              <a:buNone/>
            </a:pPr>
            <a:endParaRPr lang="en-GB" sz="1200" dirty="0">
              <a:latin typeface="PT Sans Narrow" panose="020B0506020203020204" pitchFamily="34" charset="0"/>
              <a:ea typeface="Calibri"/>
              <a:cs typeface="Times New Roman"/>
            </a:endParaRPr>
          </a:p>
          <a:p>
            <a:pPr marL="0" indent="0">
              <a:buNone/>
            </a:pPr>
            <a:r>
              <a:rPr lang="en-GB" sz="1200" dirty="0">
                <a:latin typeface="PT Sans Narrow" panose="020B0506020203020204" pitchFamily="34" charset="0"/>
                <a:ea typeface="Calibri"/>
                <a:cs typeface="Times New Roman"/>
              </a:rPr>
              <a:t>When these plates pull apart hot magma rises up to fill in the gap and new crust is created</a:t>
            </a:r>
            <a:r>
              <a:rPr lang="en-GB" sz="1200" baseline="0" dirty="0">
                <a:latin typeface="PT Sans Narrow" panose="020B0506020203020204" pitchFamily="34" charset="0"/>
                <a:ea typeface="Calibri"/>
                <a:cs typeface="Times New Roman"/>
              </a:rPr>
              <a:t> </a:t>
            </a:r>
            <a:r>
              <a:rPr lang="en-GB" sz="1200" dirty="0">
                <a:latin typeface="PT Sans Narrow" panose="020B0506020203020204" pitchFamily="34" charset="0"/>
                <a:ea typeface="Calibri"/>
                <a:cs typeface="Times New Roman"/>
              </a:rPr>
              <a:t>between the two plates. </a:t>
            </a:r>
          </a:p>
          <a:p>
            <a:pPr marL="0" indent="0">
              <a:buNone/>
            </a:pPr>
            <a:endParaRPr lang="en-GB" sz="1200" dirty="0">
              <a:latin typeface="PT Sans Narrow" panose="020B0506020203020204" pitchFamily="34" charset="0"/>
              <a:ea typeface="Calibri"/>
              <a:cs typeface="Times New Roman"/>
            </a:endParaRPr>
          </a:p>
          <a:p>
            <a:pPr marL="0" indent="0">
              <a:buNone/>
            </a:pPr>
            <a:r>
              <a:rPr lang="en-GB" sz="1200" dirty="0">
                <a:latin typeface="PT Sans Narrow" panose="020B0506020203020204" pitchFamily="34" charset="0"/>
                <a:ea typeface="Calibri"/>
                <a:cs typeface="Times New Roman"/>
              </a:rPr>
              <a:t>The Mid Atlantic Ridge is an example of a divergent plate boundary on Earth. </a:t>
            </a:r>
            <a:r>
              <a:rPr lang="en-GB" sz="1200" b="1" dirty="0">
                <a:latin typeface="PT Sans Narrow" panose="020B0506020203020204" pitchFamily="34" charset="0"/>
                <a:ea typeface="Calibri"/>
                <a:cs typeface="Times New Roman"/>
              </a:rPr>
              <a:t>Get students to</a:t>
            </a:r>
            <a:r>
              <a:rPr lang="en-GB" sz="1200" b="1" baseline="0" dirty="0">
                <a:latin typeface="PT Sans Narrow" panose="020B0506020203020204" pitchFamily="34" charset="0"/>
                <a:ea typeface="Calibri"/>
                <a:cs typeface="Times New Roman"/>
              </a:rPr>
              <a:t> </a:t>
            </a:r>
            <a:r>
              <a:rPr lang="en-GB" sz="1200" b="1" dirty="0">
                <a:latin typeface="PT Sans Narrow" panose="020B0506020203020204" pitchFamily="34" charset="0"/>
                <a:ea typeface="Calibri"/>
                <a:cs typeface="Times New Roman"/>
              </a:rPr>
              <a:t>find the </a:t>
            </a:r>
            <a:r>
              <a:rPr lang="en-GB" sz="1200" b="1" baseline="0" dirty="0">
                <a:latin typeface="PT Sans Narrow" panose="020B0506020203020204" pitchFamily="34" charset="0"/>
                <a:ea typeface="Calibri"/>
                <a:cs typeface="Times New Roman"/>
              </a:rPr>
              <a:t>Mid Atlantic ridge (runs down middle of Atlantic Ocean) and place arrows in appropriate directions to show divergent margin, i.e. North American and Eurasian plates moving away from each other – note also that Iceland is on the Mid Atlantic Ridge.</a:t>
            </a:r>
            <a:endParaRPr lang="en-GB" sz="1200" b="1" dirty="0">
              <a:latin typeface="PT Sans Narrow" panose="020B0506020203020204" pitchFamily="34" charset="0"/>
              <a:ea typeface="Calibri"/>
              <a:cs typeface="Times New Roman"/>
            </a:endParaRPr>
          </a:p>
          <a:p>
            <a:endParaRPr lang="en-GB" dirty="0"/>
          </a:p>
        </p:txBody>
      </p:sp>
      <p:sp>
        <p:nvSpPr>
          <p:cNvPr id="4" name="Slide Number Placeholder 3"/>
          <p:cNvSpPr>
            <a:spLocks noGrp="1"/>
          </p:cNvSpPr>
          <p:nvPr>
            <p:ph type="sldNum" sz="quarter" idx="10"/>
          </p:nvPr>
        </p:nvSpPr>
        <p:spPr/>
        <p:txBody>
          <a:bodyPr/>
          <a:lstStyle/>
          <a:p>
            <a:fld id="{AE4B8450-49D1-42D9-AFE8-75DE13D1597D}" type="slidenum">
              <a:rPr lang="en-GB" smtClean="0"/>
              <a:t>9</a:t>
            </a:fld>
            <a:endParaRPr lang="en-GB"/>
          </a:p>
        </p:txBody>
      </p:sp>
    </p:spTree>
    <p:extLst>
      <p:ext uri="{BB962C8B-B14F-4D97-AF65-F5344CB8AC3E}">
        <p14:creationId xmlns:p14="http://schemas.microsoft.com/office/powerpoint/2010/main" val="1831165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E212BFF-B3CB-40B3-A9BE-CBD66F5FEC2F}" type="datetimeFigureOut">
              <a:rPr lang="en-GB" smtClean="0"/>
              <a:t>08/01/2019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F4E110-839F-434E-BED6-81B27C7A894B}" type="slidenum">
              <a:rPr lang="en-GB" smtClean="0"/>
              <a:t>‹#›</a:t>
            </a:fld>
            <a:endParaRPr lang="en-GB"/>
          </a:p>
        </p:txBody>
      </p:sp>
    </p:spTree>
    <p:extLst>
      <p:ext uri="{BB962C8B-B14F-4D97-AF65-F5344CB8AC3E}">
        <p14:creationId xmlns:p14="http://schemas.microsoft.com/office/powerpoint/2010/main" val="3099096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E212BFF-B3CB-40B3-A9BE-CBD66F5FEC2F}" type="datetimeFigureOut">
              <a:rPr lang="en-GB" smtClean="0"/>
              <a:t>08/01/2019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F4E110-839F-434E-BED6-81B27C7A894B}" type="slidenum">
              <a:rPr lang="en-GB" smtClean="0"/>
              <a:t>‹#›</a:t>
            </a:fld>
            <a:endParaRPr lang="en-GB"/>
          </a:p>
        </p:txBody>
      </p:sp>
    </p:spTree>
    <p:extLst>
      <p:ext uri="{BB962C8B-B14F-4D97-AF65-F5344CB8AC3E}">
        <p14:creationId xmlns:p14="http://schemas.microsoft.com/office/powerpoint/2010/main" val="204857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E212BFF-B3CB-40B3-A9BE-CBD66F5FEC2F}" type="datetimeFigureOut">
              <a:rPr lang="en-GB" smtClean="0"/>
              <a:t>08/01/2019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F4E110-839F-434E-BED6-81B27C7A894B}" type="slidenum">
              <a:rPr lang="en-GB" smtClean="0"/>
              <a:t>‹#›</a:t>
            </a:fld>
            <a:endParaRPr lang="en-GB"/>
          </a:p>
        </p:txBody>
      </p:sp>
    </p:spTree>
    <p:extLst>
      <p:ext uri="{BB962C8B-B14F-4D97-AF65-F5344CB8AC3E}">
        <p14:creationId xmlns:p14="http://schemas.microsoft.com/office/powerpoint/2010/main" val="2422646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E212BFF-B3CB-40B3-A9BE-CBD66F5FEC2F}" type="datetimeFigureOut">
              <a:rPr lang="en-GB" smtClean="0"/>
              <a:t>08/01/2019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F4E110-839F-434E-BED6-81B27C7A894B}" type="slidenum">
              <a:rPr lang="en-GB" smtClean="0"/>
              <a:t>‹#›</a:t>
            </a:fld>
            <a:endParaRPr lang="en-GB"/>
          </a:p>
        </p:txBody>
      </p:sp>
    </p:spTree>
    <p:extLst>
      <p:ext uri="{BB962C8B-B14F-4D97-AF65-F5344CB8AC3E}">
        <p14:creationId xmlns:p14="http://schemas.microsoft.com/office/powerpoint/2010/main" val="4052649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212BFF-B3CB-40B3-A9BE-CBD66F5FEC2F}" type="datetimeFigureOut">
              <a:rPr lang="en-GB" smtClean="0"/>
              <a:t>08/01/2019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F4E110-839F-434E-BED6-81B27C7A894B}" type="slidenum">
              <a:rPr lang="en-GB" smtClean="0"/>
              <a:t>‹#›</a:t>
            </a:fld>
            <a:endParaRPr lang="en-GB"/>
          </a:p>
        </p:txBody>
      </p:sp>
    </p:spTree>
    <p:extLst>
      <p:ext uri="{BB962C8B-B14F-4D97-AF65-F5344CB8AC3E}">
        <p14:creationId xmlns:p14="http://schemas.microsoft.com/office/powerpoint/2010/main" val="3569833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E212BFF-B3CB-40B3-A9BE-CBD66F5FEC2F}" type="datetimeFigureOut">
              <a:rPr lang="en-GB" smtClean="0"/>
              <a:t>08/01/2019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F4E110-839F-434E-BED6-81B27C7A894B}" type="slidenum">
              <a:rPr lang="en-GB" smtClean="0"/>
              <a:t>‹#›</a:t>
            </a:fld>
            <a:endParaRPr lang="en-GB"/>
          </a:p>
        </p:txBody>
      </p:sp>
    </p:spTree>
    <p:extLst>
      <p:ext uri="{BB962C8B-B14F-4D97-AF65-F5344CB8AC3E}">
        <p14:creationId xmlns:p14="http://schemas.microsoft.com/office/powerpoint/2010/main" val="2612782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E212BFF-B3CB-40B3-A9BE-CBD66F5FEC2F}" type="datetimeFigureOut">
              <a:rPr lang="en-GB" smtClean="0"/>
              <a:t>08/01/2019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F4E110-839F-434E-BED6-81B27C7A894B}" type="slidenum">
              <a:rPr lang="en-GB" smtClean="0"/>
              <a:t>‹#›</a:t>
            </a:fld>
            <a:endParaRPr lang="en-GB"/>
          </a:p>
        </p:txBody>
      </p:sp>
    </p:spTree>
    <p:extLst>
      <p:ext uri="{BB962C8B-B14F-4D97-AF65-F5344CB8AC3E}">
        <p14:creationId xmlns:p14="http://schemas.microsoft.com/office/powerpoint/2010/main" val="156956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E212BFF-B3CB-40B3-A9BE-CBD66F5FEC2F}" type="datetimeFigureOut">
              <a:rPr lang="en-GB" smtClean="0"/>
              <a:t>08/01/2019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F4E110-839F-434E-BED6-81B27C7A894B}" type="slidenum">
              <a:rPr lang="en-GB" smtClean="0"/>
              <a:t>‹#›</a:t>
            </a:fld>
            <a:endParaRPr lang="en-GB"/>
          </a:p>
        </p:txBody>
      </p:sp>
    </p:spTree>
    <p:extLst>
      <p:ext uri="{BB962C8B-B14F-4D97-AF65-F5344CB8AC3E}">
        <p14:creationId xmlns:p14="http://schemas.microsoft.com/office/powerpoint/2010/main" val="2330294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212BFF-B3CB-40B3-A9BE-CBD66F5FEC2F}" type="datetimeFigureOut">
              <a:rPr lang="en-GB" smtClean="0"/>
              <a:t>08/01/2019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F4E110-839F-434E-BED6-81B27C7A894B}" type="slidenum">
              <a:rPr lang="en-GB" smtClean="0"/>
              <a:t>‹#›</a:t>
            </a:fld>
            <a:endParaRPr lang="en-GB"/>
          </a:p>
        </p:txBody>
      </p:sp>
    </p:spTree>
    <p:extLst>
      <p:ext uri="{BB962C8B-B14F-4D97-AF65-F5344CB8AC3E}">
        <p14:creationId xmlns:p14="http://schemas.microsoft.com/office/powerpoint/2010/main" val="3262852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212BFF-B3CB-40B3-A9BE-CBD66F5FEC2F}" type="datetimeFigureOut">
              <a:rPr lang="en-GB" smtClean="0"/>
              <a:t>08/01/2019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F4E110-839F-434E-BED6-81B27C7A894B}" type="slidenum">
              <a:rPr lang="en-GB" smtClean="0"/>
              <a:t>‹#›</a:t>
            </a:fld>
            <a:endParaRPr lang="en-GB"/>
          </a:p>
        </p:txBody>
      </p:sp>
    </p:spTree>
    <p:extLst>
      <p:ext uri="{BB962C8B-B14F-4D97-AF65-F5344CB8AC3E}">
        <p14:creationId xmlns:p14="http://schemas.microsoft.com/office/powerpoint/2010/main" val="2691311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212BFF-B3CB-40B3-A9BE-CBD66F5FEC2F}" type="datetimeFigureOut">
              <a:rPr lang="en-GB" smtClean="0"/>
              <a:t>08/01/2019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F4E110-839F-434E-BED6-81B27C7A894B}" type="slidenum">
              <a:rPr lang="en-GB" smtClean="0"/>
              <a:t>‹#›</a:t>
            </a:fld>
            <a:endParaRPr lang="en-GB"/>
          </a:p>
        </p:txBody>
      </p:sp>
    </p:spTree>
    <p:extLst>
      <p:ext uri="{BB962C8B-B14F-4D97-AF65-F5344CB8AC3E}">
        <p14:creationId xmlns:p14="http://schemas.microsoft.com/office/powerpoint/2010/main" val="3375251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212BFF-B3CB-40B3-A9BE-CBD66F5FEC2F}" type="datetimeFigureOut">
              <a:rPr lang="en-GB" smtClean="0"/>
              <a:t>08/01/2019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F4E110-839F-434E-BED6-81B27C7A894B}" type="slidenum">
              <a:rPr lang="en-GB" smtClean="0"/>
              <a:t>‹#›</a:t>
            </a:fld>
            <a:endParaRPr lang="en-GB"/>
          </a:p>
        </p:txBody>
      </p:sp>
    </p:spTree>
    <p:extLst>
      <p:ext uri="{BB962C8B-B14F-4D97-AF65-F5344CB8AC3E}">
        <p14:creationId xmlns:p14="http://schemas.microsoft.com/office/powerpoint/2010/main" val="180664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microsoft.com/office/2007/relationships/hdphoto" Target="../media/hdphoto1.wdp"/><Relationship Id="rId10" Type="http://schemas.openxmlformats.org/officeDocument/2006/relationships/image" Target="../media/image7.jpe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19.jpe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3.jpe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rot="16200000">
            <a:off x="864267" y="-1476843"/>
            <a:ext cx="6858000" cy="9811685"/>
          </a:xfrm>
          <a:prstGeom prst="rect">
            <a:avLst/>
          </a:prstGeom>
        </p:spPr>
      </p:pic>
      <p:pic>
        <p:nvPicPr>
          <p:cNvPr id="4" name="Picture 10"/>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34766" b="82520" l="10625" r="86406"/>
                    </a14:imgEffect>
                  </a14:imgLayer>
                </a14:imgProps>
              </a:ext>
              <a:ext uri="{28A0092B-C50C-407E-A947-70E740481C1C}">
                <a14:useLocalDpi xmlns:a14="http://schemas.microsoft.com/office/drawing/2010/main" val="0"/>
              </a:ext>
            </a:extLst>
          </a:blip>
          <a:srcRect l="8665" t="33489" r="12629" b="11865"/>
          <a:stretch/>
        </p:blipFill>
        <p:spPr bwMode="auto">
          <a:xfrm>
            <a:off x="1551321" y="2564904"/>
            <a:ext cx="7656010" cy="4252558"/>
          </a:xfrm>
          <a:prstGeom prst="rect">
            <a:avLst/>
          </a:prstGeom>
          <a:noFill/>
          <a:ln w="9525">
            <a:noFill/>
            <a:miter lim="800000"/>
            <a:headEnd/>
            <a:tailEnd/>
          </a:ln>
        </p:spPr>
      </p:pic>
      <p:pic>
        <p:nvPicPr>
          <p:cNvPr id="1029" name="Picture 5" descr="I:\Education\Festivals\Lyme Regis Fossil Festival\LR FF 2017\Plate tectonics passport\images\icons etc\Volcano yellow.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5377" y="3821840"/>
            <a:ext cx="504825" cy="5032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Education\Festivals\Lyme Regis Fossil Festival\LR FF 2017\Plate tectonics passport\images\icons etc\earthquake-bullseye yellow.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19473" y="3572901"/>
            <a:ext cx="500558" cy="5005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I:\Education\Festivals\Lyme Regis Fossil Festival\LR FF 2017\Plate tectonics passport\images\icons etc\earthquake-bullseye yellow.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5897" y="3589673"/>
            <a:ext cx="500558" cy="50055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Education\Festivals\Lyme Regis Fossil Festival\LR FF 2017\Plate tectonics passport\images\icons etc\earthquake-bullseye yellow.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32041" y="3619516"/>
            <a:ext cx="500558" cy="50055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I:\Education\Festivals\Lyme Regis Fossil Festival\LR FF 2017\Plate tectonics passport\images\icons etc\Volcano yellow.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92163" y="3619516"/>
            <a:ext cx="504825" cy="50323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I:\Education\Festivals\Lyme Regis Fossil Festival\LR FF 2017\Plate tectonics passport\images\icons etc\Volcano yellow.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3173" y="2746307"/>
            <a:ext cx="504825" cy="503238"/>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252537" y="199859"/>
            <a:ext cx="5670535" cy="2546447"/>
          </a:xfrm>
          <a:prstGeom prst="wedgeRoundRectCallout">
            <a:avLst>
              <a:gd name="adj1" fmla="val 42402"/>
              <a:gd name="adj2" fmla="val 70559"/>
              <a:gd name="adj3" fmla="val 16667"/>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FFFF00"/>
                </a:solidFill>
              </a:rPr>
              <a:t>Plate Tectonics, Earthquakes and Volcanoes </a:t>
            </a:r>
          </a:p>
        </p:txBody>
      </p:sp>
      <p:pic>
        <p:nvPicPr>
          <p:cNvPr id="1032" name="Picture 8" descr="I:\Education\Festivals\Lyme Regis Fossil Festival\LR FF 2017\Plate tectonics passport\images\kilauea puu oo pub dom USG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440415">
            <a:off x="6821599" y="309230"/>
            <a:ext cx="1893627" cy="2830015"/>
          </a:xfrm>
          <a:prstGeom prst="snip2DiagRect">
            <a:avLst/>
          </a:prstGeom>
          <a:noFill/>
          <a:ln w="57150">
            <a:solidFill>
              <a:srgbClr val="FF6600"/>
            </a:solidFill>
          </a:ln>
          <a:extLst>
            <a:ext uri="{909E8E84-426E-40DD-AFC4-6F175D3DCCD1}">
              <a14:hiddenFill xmlns:a14="http://schemas.microsoft.com/office/drawing/2010/main">
                <a:solidFill>
                  <a:srgbClr val="FFFFFF"/>
                </a:solidFill>
              </a14:hiddenFill>
            </a:ext>
          </a:extLst>
        </p:spPr>
      </p:pic>
      <p:pic>
        <p:nvPicPr>
          <p:cNvPr id="19" name="Picture 18"/>
          <p:cNvPicPr/>
          <p:nvPr/>
        </p:nvPicPr>
        <p:blipFill>
          <a:blip r:embed="rId9">
            <a:extLst>
              <a:ext uri="{28A0092B-C50C-407E-A947-70E740481C1C}">
                <a14:useLocalDpi xmlns:a14="http://schemas.microsoft.com/office/drawing/2010/main" val="0"/>
              </a:ext>
            </a:extLst>
          </a:blip>
          <a:stretch>
            <a:fillRect/>
          </a:stretch>
        </p:blipFill>
        <p:spPr>
          <a:xfrm rot="20436317">
            <a:off x="5705619" y="1172043"/>
            <a:ext cx="1536700" cy="2249805"/>
          </a:xfrm>
          <a:prstGeom prst="snip2DiagRect">
            <a:avLst/>
          </a:prstGeom>
          <a:solidFill>
            <a:srgbClr val="FFFFFF">
              <a:shade val="85000"/>
            </a:srgbClr>
          </a:solidFill>
          <a:ln w="57150" cap="sq">
            <a:solidFill>
              <a:srgbClr val="7030A0"/>
            </a:solidFill>
            <a:miter lim="800000"/>
          </a:ln>
          <a:effectLst/>
          <a:scene3d>
            <a:camera prst="orthographicFront"/>
            <a:lightRig rig="twoPt" dir="t">
              <a:rot lat="0" lon="0" rev="7200000"/>
            </a:lightRig>
          </a:scene3d>
          <a:sp3d>
            <a:contourClr>
              <a:srgbClr val="FFFFFF"/>
            </a:contourClr>
          </a:sp3d>
        </p:spPr>
      </p:pic>
      <p:pic>
        <p:nvPicPr>
          <p:cNvPr id="1033" name="Picture 9" descr="I:\Education\Festivals\Lyme Regis Fossil Festival\LR FF 2017\Photos\515.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9021" r="23462"/>
          <a:stretch/>
        </p:blipFill>
        <p:spPr bwMode="auto">
          <a:xfrm rot="21248295">
            <a:off x="-164026" y="2850252"/>
            <a:ext cx="2202272" cy="3256230"/>
          </a:xfrm>
          <a:prstGeom prst="snip2DiagRect">
            <a:avLst>
              <a:gd name="adj1" fmla="val 19862"/>
              <a:gd name="adj2" fmla="val 0"/>
            </a:avLst>
          </a:prstGeom>
          <a:noFill/>
          <a:ln w="57150">
            <a:solidFill>
              <a:srgbClr val="FF6600"/>
            </a:solidFill>
          </a:ln>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18383" y="5877271"/>
            <a:ext cx="1934244" cy="879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2458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rot="16200000">
            <a:off x="864267" y="-1476843"/>
            <a:ext cx="6858000" cy="9811685"/>
          </a:xfrm>
          <a:prstGeom prst="rect">
            <a:avLst/>
          </a:prstGeom>
        </p:spPr>
      </p:pic>
      <p:sp>
        <p:nvSpPr>
          <p:cNvPr id="38" name="Rounded Rectangular Callout 37"/>
          <p:cNvSpPr/>
          <p:nvPr/>
        </p:nvSpPr>
        <p:spPr>
          <a:xfrm>
            <a:off x="-417789" y="188640"/>
            <a:ext cx="6835767" cy="1296144"/>
          </a:xfrm>
          <a:prstGeom prst="wedgeRoundRectCallout">
            <a:avLst>
              <a:gd name="adj1" fmla="val 6241"/>
              <a:gd name="adj2" fmla="val 85609"/>
              <a:gd name="adj3" fmla="val 16667"/>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FFFF00"/>
                </a:solidFill>
              </a:rPr>
              <a:t>Convergent boundary</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4671" y="1268760"/>
            <a:ext cx="4906613" cy="4077072"/>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223" y="1742428"/>
            <a:ext cx="4557741" cy="5081252"/>
          </a:xfrm>
          <a:prstGeom prst="rect">
            <a:avLst/>
          </a:prstGeom>
        </p:spPr>
      </p:pic>
    </p:spTree>
    <p:extLst>
      <p:ext uri="{BB962C8B-B14F-4D97-AF65-F5344CB8AC3E}">
        <p14:creationId xmlns:p14="http://schemas.microsoft.com/office/powerpoint/2010/main" val="3751357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rot="16200000">
            <a:off x="864267" y="-1476843"/>
            <a:ext cx="6858000" cy="9811685"/>
          </a:xfrm>
          <a:prstGeom prst="rect">
            <a:avLst/>
          </a:prstGeom>
        </p:spPr>
      </p:pic>
      <p:sp>
        <p:nvSpPr>
          <p:cNvPr id="7" name="Rounded Rectangular Callout 6"/>
          <p:cNvSpPr/>
          <p:nvPr/>
        </p:nvSpPr>
        <p:spPr>
          <a:xfrm>
            <a:off x="2627784" y="131907"/>
            <a:ext cx="6254401" cy="1296144"/>
          </a:xfrm>
          <a:prstGeom prst="wedgeRoundRectCallout">
            <a:avLst>
              <a:gd name="adj1" fmla="val 4881"/>
              <a:gd name="adj2" fmla="val 91488"/>
              <a:gd name="adj3" fmla="val 16667"/>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FFFF00"/>
                </a:solidFill>
              </a:rPr>
              <a:t>Transform boundary</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56792"/>
            <a:ext cx="7303368" cy="4839361"/>
          </a:xfrm>
          <a:prstGeom prst="rect">
            <a:avLst/>
          </a:prstGeom>
        </p:spPr>
      </p:pic>
    </p:spTree>
    <p:extLst>
      <p:ext uri="{BB962C8B-B14F-4D97-AF65-F5344CB8AC3E}">
        <p14:creationId xmlns:p14="http://schemas.microsoft.com/office/powerpoint/2010/main" val="1772800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rot="16200000">
            <a:off x="864267" y="-1476843"/>
            <a:ext cx="6858000" cy="9811685"/>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980728"/>
            <a:ext cx="7152422" cy="5661248"/>
          </a:xfrm>
          <a:prstGeom prst="rect">
            <a:avLst/>
          </a:prstGeom>
        </p:spPr>
      </p:pic>
      <p:sp>
        <p:nvSpPr>
          <p:cNvPr id="5" name="Rounded Rectangular Callout 4"/>
          <p:cNvSpPr/>
          <p:nvPr/>
        </p:nvSpPr>
        <p:spPr>
          <a:xfrm>
            <a:off x="-275777" y="131907"/>
            <a:ext cx="3479626" cy="1296144"/>
          </a:xfrm>
          <a:prstGeom prst="wedgeRoundRectCallout">
            <a:avLst>
              <a:gd name="adj1" fmla="val -7196"/>
              <a:gd name="adj2" fmla="val 109125"/>
              <a:gd name="adj3" fmla="val 16667"/>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FFFF00"/>
                </a:solidFill>
              </a:rPr>
              <a:t>Hot Spot</a:t>
            </a:r>
          </a:p>
        </p:txBody>
      </p:sp>
    </p:spTree>
    <p:extLst>
      <p:ext uri="{BB962C8B-B14F-4D97-AF65-F5344CB8AC3E}">
        <p14:creationId xmlns:p14="http://schemas.microsoft.com/office/powerpoint/2010/main" val="2814265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latin typeface="+mn-lt"/>
            </a:endParaRPr>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rot="16200000">
            <a:off x="864267" y="-1476843"/>
            <a:ext cx="6858000" cy="9811685"/>
          </a:xfrm>
          <a:prstGeom prst="rect">
            <a:avLst/>
          </a:prstGeom>
        </p:spPr>
      </p:pic>
      <p:pic>
        <p:nvPicPr>
          <p:cNvPr id="9" name="Picture 10"/>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34766" b="82520" l="10625" r="86406"/>
                    </a14:imgEffect>
                  </a14:imgLayer>
                </a14:imgProps>
              </a:ext>
              <a:ext uri="{28A0092B-C50C-407E-A947-70E740481C1C}">
                <a14:useLocalDpi xmlns:a14="http://schemas.microsoft.com/office/drawing/2010/main" val="0"/>
              </a:ext>
            </a:extLst>
          </a:blip>
          <a:srcRect l="8665" t="33489" r="12629" b="11865"/>
          <a:stretch/>
        </p:blipFill>
        <p:spPr bwMode="auto">
          <a:xfrm>
            <a:off x="-756592" y="1282966"/>
            <a:ext cx="9963923" cy="5534496"/>
          </a:xfrm>
          <a:prstGeom prst="rect">
            <a:avLst/>
          </a:prstGeom>
          <a:noFill/>
          <a:ln w="9525">
            <a:noFill/>
            <a:miter lim="800000"/>
            <a:headEnd/>
            <a:tailEnd/>
          </a:ln>
        </p:spPr>
      </p:pic>
      <p:sp>
        <p:nvSpPr>
          <p:cNvPr id="36" name="Right Arrow 35"/>
          <p:cNvSpPr/>
          <p:nvPr/>
        </p:nvSpPr>
        <p:spPr>
          <a:xfrm>
            <a:off x="4075744" y="4475094"/>
            <a:ext cx="435046" cy="234134"/>
          </a:xfrm>
          <a:prstGeom prst="rightArrow">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7" name="Right Arrow 36"/>
          <p:cNvSpPr/>
          <p:nvPr/>
        </p:nvSpPr>
        <p:spPr>
          <a:xfrm rot="798582">
            <a:off x="3343299" y="2930981"/>
            <a:ext cx="417054" cy="238788"/>
          </a:xfrm>
          <a:prstGeom prst="rightArrow">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9" name="Right Arrow 38"/>
          <p:cNvSpPr/>
          <p:nvPr/>
        </p:nvSpPr>
        <p:spPr>
          <a:xfrm rot="11903752">
            <a:off x="3294378" y="1724158"/>
            <a:ext cx="462337" cy="236609"/>
          </a:xfrm>
          <a:prstGeom prst="rightArrow">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0" name="Right Arrow 39"/>
          <p:cNvSpPr/>
          <p:nvPr/>
        </p:nvSpPr>
        <p:spPr>
          <a:xfrm rot="12284879">
            <a:off x="2804348" y="2695883"/>
            <a:ext cx="417054" cy="238788"/>
          </a:xfrm>
          <a:prstGeom prst="rightArrow">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1" name="Right Arrow 40"/>
          <p:cNvSpPr/>
          <p:nvPr/>
        </p:nvSpPr>
        <p:spPr>
          <a:xfrm rot="11020804">
            <a:off x="3433343" y="4462422"/>
            <a:ext cx="435046" cy="234134"/>
          </a:xfrm>
          <a:prstGeom prst="rightArrow">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2" name="Right Arrow 41"/>
          <p:cNvSpPr/>
          <p:nvPr/>
        </p:nvSpPr>
        <p:spPr>
          <a:xfrm rot="14611940">
            <a:off x="1340050" y="2625757"/>
            <a:ext cx="458220" cy="255398"/>
          </a:xfrm>
          <a:prstGeom prst="rightArrow">
            <a:avLst/>
          </a:prstGeom>
          <a:solidFill>
            <a:srgbClr val="FFFF00"/>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3" name="Right Arrow 42"/>
          <p:cNvSpPr/>
          <p:nvPr/>
        </p:nvSpPr>
        <p:spPr>
          <a:xfrm rot="14611940">
            <a:off x="1028132" y="2718319"/>
            <a:ext cx="458220" cy="255398"/>
          </a:xfrm>
          <a:prstGeom prst="rightArrow">
            <a:avLst/>
          </a:prstGeom>
          <a:solidFill>
            <a:srgbClr val="FFFF00"/>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4" name="Right Arrow 43"/>
          <p:cNvSpPr/>
          <p:nvPr/>
        </p:nvSpPr>
        <p:spPr>
          <a:xfrm rot="10800000">
            <a:off x="2527880" y="4291725"/>
            <a:ext cx="484996" cy="261761"/>
          </a:xfrm>
          <a:prstGeom prst="rightArrow">
            <a:avLst/>
          </a:prstGeom>
          <a:solidFill>
            <a:srgbClr val="F15A24"/>
          </a:solidFill>
          <a:ln w="127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5" name="Right Arrow 44"/>
          <p:cNvSpPr/>
          <p:nvPr/>
        </p:nvSpPr>
        <p:spPr>
          <a:xfrm rot="20916608">
            <a:off x="1919138" y="4402155"/>
            <a:ext cx="484996" cy="261761"/>
          </a:xfrm>
          <a:prstGeom prst="rightArrow">
            <a:avLst/>
          </a:prstGeom>
          <a:solidFill>
            <a:srgbClr val="F15A24"/>
          </a:solidFill>
          <a:ln w="127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6" name="Right Arrow 45"/>
          <p:cNvSpPr/>
          <p:nvPr/>
        </p:nvSpPr>
        <p:spPr>
          <a:xfrm rot="17805016">
            <a:off x="5251789" y="2887932"/>
            <a:ext cx="395379" cy="230684"/>
          </a:xfrm>
          <a:prstGeom prst="rightArrow">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7" name="Right Arrow 46"/>
          <p:cNvSpPr/>
          <p:nvPr/>
        </p:nvSpPr>
        <p:spPr>
          <a:xfrm rot="6876119">
            <a:off x="4941674" y="3338193"/>
            <a:ext cx="395379" cy="230684"/>
          </a:xfrm>
          <a:prstGeom prst="rightArrow">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9" name="Right Arrow 48"/>
          <p:cNvSpPr/>
          <p:nvPr/>
        </p:nvSpPr>
        <p:spPr>
          <a:xfrm rot="16440307">
            <a:off x="6120354" y="3202219"/>
            <a:ext cx="459248" cy="274087"/>
          </a:xfrm>
          <a:prstGeom prst="rightArrow">
            <a:avLst/>
          </a:prstGeom>
          <a:solidFill>
            <a:srgbClr val="F15A24"/>
          </a:solidFill>
          <a:ln w="127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0" name="Right Arrow 49"/>
          <p:cNvSpPr/>
          <p:nvPr/>
        </p:nvSpPr>
        <p:spPr>
          <a:xfrm rot="10445334">
            <a:off x="7564704" y="3118068"/>
            <a:ext cx="533796" cy="310257"/>
          </a:xfrm>
          <a:prstGeom prst="rightArrow">
            <a:avLst/>
          </a:prstGeom>
          <a:solidFill>
            <a:srgbClr val="F15A24"/>
          </a:solidFill>
          <a:ln w="127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2" name="Right Arrow 51"/>
          <p:cNvSpPr/>
          <p:nvPr/>
        </p:nvSpPr>
        <p:spPr>
          <a:xfrm>
            <a:off x="7366162" y="2398255"/>
            <a:ext cx="462663" cy="271896"/>
          </a:xfrm>
          <a:prstGeom prst="rightArrow">
            <a:avLst/>
          </a:prstGeom>
          <a:solidFill>
            <a:srgbClr val="F15A24"/>
          </a:solidFill>
          <a:ln w="127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3" name="Right Arrow 52"/>
          <p:cNvSpPr/>
          <p:nvPr/>
        </p:nvSpPr>
        <p:spPr>
          <a:xfrm>
            <a:off x="6790563" y="3135432"/>
            <a:ext cx="533796" cy="310257"/>
          </a:xfrm>
          <a:prstGeom prst="rightArrow">
            <a:avLst/>
          </a:prstGeom>
          <a:solidFill>
            <a:srgbClr val="F15A24"/>
          </a:solidFill>
          <a:ln w="127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4" name="Right Arrow 53"/>
          <p:cNvSpPr/>
          <p:nvPr/>
        </p:nvSpPr>
        <p:spPr>
          <a:xfrm rot="16200000">
            <a:off x="6586865" y="4794450"/>
            <a:ext cx="485014" cy="314569"/>
          </a:xfrm>
          <a:prstGeom prst="rightArrow">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5" name="Right Arrow 54"/>
          <p:cNvSpPr/>
          <p:nvPr/>
        </p:nvSpPr>
        <p:spPr>
          <a:xfrm rot="5400000">
            <a:off x="6586864" y="5557191"/>
            <a:ext cx="485014" cy="314568"/>
          </a:xfrm>
          <a:prstGeom prst="rightArrow">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6" name="Right Arrow 55"/>
          <p:cNvSpPr/>
          <p:nvPr/>
        </p:nvSpPr>
        <p:spPr>
          <a:xfrm rot="13910965">
            <a:off x="8279112" y="5234680"/>
            <a:ext cx="490904" cy="286980"/>
          </a:xfrm>
          <a:prstGeom prst="rightArrow">
            <a:avLst/>
          </a:prstGeom>
          <a:solidFill>
            <a:srgbClr val="F15A24"/>
          </a:solidFill>
          <a:ln w="127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7" name="Right Arrow 56"/>
          <p:cNvSpPr/>
          <p:nvPr/>
        </p:nvSpPr>
        <p:spPr>
          <a:xfrm rot="3320631">
            <a:off x="7912717" y="4673045"/>
            <a:ext cx="490904" cy="286980"/>
          </a:xfrm>
          <a:prstGeom prst="rightArrow">
            <a:avLst/>
          </a:prstGeom>
          <a:solidFill>
            <a:srgbClr val="F15A24"/>
          </a:solidFill>
          <a:ln w="127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8" name="Right Arrow 57"/>
          <p:cNvSpPr/>
          <p:nvPr/>
        </p:nvSpPr>
        <p:spPr>
          <a:xfrm rot="14143701">
            <a:off x="4877530" y="4760419"/>
            <a:ext cx="397053" cy="285758"/>
          </a:xfrm>
          <a:prstGeom prst="rightArrow">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9" name="Right Arrow 58"/>
          <p:cNvSpPr/>
          <p:nvPr/>
        </p:nvSpPr>
        <p:spPr>
          <a:xfrm rot="3292113">
            <a:off x="5171930" y="5217803"/>
            <a:ext cx="397053" cy="285758"/>
          </a:xfrm>
          <a:prstGeom prst="rightArrow">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0" name="Right Arrow 59"/>
          <p:cNvSpPr/>
          <p:nvPr/>
        </p:nvSpPr>
        <p:spPr>
          <a:xfrm rot="20114475">
            <a:off x="1654596" y="3591357"/>
            <a:ext cx="484996" cy="257125"/>
          </a:xfrm>
          <a:prstGeom prst="rightArrow">
            <a:avLst/>
          </a:prstGeom>
          <a:solidFill>
            <a:srgbClr val="F15A24"/>
          </a:solidFill>
          <a:ln w="127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1" name="Right Arrow 60"/>
          <p:cNvSpPr/>
          <p:nvPr/>
        </p:nvSpPr>
        <p:spPr>
          <a:xfrm rot="8509985">
            <a:off x="2190672" y="3194263"/>
            <a:ext cx="484996" cy="261761"/>
          </a:xfrm>
          <a:prstGeom prst="rightArrow">
            <a:avLst/>
          </a:prstGeom>
          <a:solidFill>
            <a:srgbClr val="F15A24"/>
          </a:solidFill>
          <a:ln w="127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Rounded Rectangular Callout 4"/>
          <p:cNvSpPr/>
          <p:nvPr/>
        </p:nvSpPr>
        <p:spPr>
          <a:xfrm>
            <a:off x="816225" y="267077"/>
            <a:ext cx="3477042" cy="940973"/>
          </a:xfrm>
          <a:prstGeom prst="wedgeRoundRectCallout">
            <a:avLst>
              <a:gd name="adj1" fmla="val -32463"/>
              <a:gd name="adj2" fmla="val 179134"/>
              <a:gd name="adj3" fmla="val 16667"/>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rgbClr val="FFFF00"/>
                </a:solidFill>
              </a:rPr>
              <a:t>Transform</a:t>
            </a:r>
          </a:p>
        </p:txBody>
      </p:sp>
      <p:sp>
        <p:nvSpPr>
          <p:cNvPr id="62" name="Right Arrow 61"/>
          <p:cNvSpPr/>
          <p:nvPr/>
        </p:nvSpPr>
        <p:spPr>
          <a:xfrm rot="1766262">
            <a:off x="3965710" y="2093202"/>
            <a:ext cx="462337" cy="236609"/>
          </a:xfrm>
          <a:prstGeom prst="rightArrow">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5" name="Rounded Rectangular Callout 64"/>
          <p:cNvSpPr/>
          <p:nvPr/>
        </p:nvSpPr>
        <p:spPr>
          <a:xfrm>
            <a:off x="4759129" y="267078"/>
            <a:ext cx="4018310" cy="940973"/>
          </a:xfrm>
          <a:prstGeom prst="wedgeRoundRectCallout">
            <a:avLst>
              <a:gd name="adj1" fmla="val -71167"/>
              <a:gd name="adj2" fmla="val 128167"/>
              <a:gd name="adj3" fmla="val 16667"/>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rgbClr val="FFFF00"/>
                </a:solidFill>
              </a:rPr>
              <a:t>Divergent</a:t>
            </a:r>
          </a:p>
        </p:txBody>
      </p:sp>
      <p:sp>
        <p:nvSpPr>
          <p:cNvPr id="68" name="Rounded Rectangular Callout 67"/>
          <p:cNvSpPr/>
          <p:nvPr/>
        </p:nvSpPr>
        <p:spPr>
          <a:xfrm>
            <a:off x="1986948" y="5877267"/>
            <a:ext cx="4018310" cy="940973"/>
          </a:xfrm>
          <a:prstGeom prst="wedgeRoundRectCallout">
            <a:avLst>
              <a:gd name="adj1" fmla="val -36357"/>
              <a:gd name="adj2" fmla="val -156814"/>
              <a:gd name="adj3" fmla="val 16667"/>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rgbClr val="FFFF00"/>
                </a:solidFill>
              </a:rPr>
              <a:t>Convergent</a:t>
            </a:r>
          </a:p>
        </p:txBody>
      </p:sp>
      <p:sp>
        <p:nvSpPr>
          <p:cNvPr id="35" name="TextBox 34"/>
          <p:cNvSpPr txBox="1"/>
          <p:nvPr/>
        </p:nvSpPr>
        <p:spPr>
          <a:xfrm>
            <a:off x="1569160" y="2059439"/>
            <a:ext cx="1060699" cy="817245"/>
          </a:xfrm>
          <a:prstGeom prst="roundRect">
            <a:avLst/>
          </a:prstGeom>
          <a:solidFill>
            <a:srgbClr val="7030A0">
              <a:alpha val="77000"/>
            </a:srgbClr>
          </a:solidFill>
          <a:ln w="12700">
            <a:noFill/>
          </a:ln>
        </p:spPr>
        <p:txBody>
          <a:bodyPr wrap="square" rtlCol="0">
            <a:spAutoFit/>
          </a:bodyPr>
          <a:lstStyle/>
          <a:p>
            <a:pPr algn="ctr"/>
            <a:r>
              <a:rPr lang="en-GB" sz="1400" b="1" dirty="0">
                <a:solidFill>
                  <a:srgbClr val="FFFF00"/>
                </a:solidFill>
              </a:rPr>
              <a:t>San Andreas Fault</a:t>
            </a:r>
          </a:p>
        </p:txBody>
      </p:sp>
      <p:sp>
        <p:nvSpPr>
          <p:cNvPr id="63" name="TextBox 62"/>
          <p:cNvSpPr txBox="1"/>
          <p:nvPr/>
        </p:nvSpPr>
        <p:spPr>
          <a:xfrm>
            <a:off x="2988270" y="2008361"/>
            <a:ext cx="824786" cy="340519"/>
          </a:xfrm>
          <a:prstGeom prst="roundRect">
            <a:avLst/>
          </a:prstGeom>
          <a:solidFill>
            <a:srgbClr val="7030A0">
              <a:alpha val="77000"/>
            </a:srgbClr>
          </a:solidFill>
          <a:ln w="12700">
            <a:noFill/>
          </a:ln>
        </p:spPr>
        <p:txBody>
          <a:bodyPr wrap="square" rtlCol="0">
            <a:spAutoFit/>
          </a:bodyPr>
          <a:lstStyle/>
          <a:p>
            <a:pPr algn="ctr"/>
            <a:r>
              <a:rPr lang="en-GB" sz="1400" b="1" dirty="0">
                <a:solidFill>
                  <a:srgbClr val="FFFF00"/>
                </a:solidFill>
              </a:rPr>
              <a:t>Iceland</a:t>
            </a:r>
          </a:p>
        </p:txBody>
      </p:sp>
      <p:sp>
        <p:nvSpPr>
          <p:cNvPr id="64" name="TextBox 63"/>
          <p:cNvSpPr txBox="1"/>
          <p:nvPr/>
        </p:nvSpPr>
        <p:spPr>
          <a:xfrm>
            <a:off x="7723904" y="2604566"/>
            <a:ext cx="824786" cy="340519"/>
          </a:xfrm>
          <a:prstGeom prst="roundRect">
            <a:avLst/>
          </a:prstGeom>
          <a:solidFill>
            <a:srgbClr val="7030A0">
              <a:alpha val="77000"/>
            </a:srgbClr>
          </a:solidFill>
          <a:ln w="12700">
            <a:noFill/>
          </a:ln>
        </p:spPr>
        <p:txBody>
          <a:bodyPr wrap="square" rtlCol="0">
            <a:spAutoFit/>
          </a:bodyPr>
          <a:lstStyle/>
          <a:p>
            <a:pPr algn="ctr"/>
            <a:r>
              <a:rPr lang="en-GB" sz="1400" b="1" dirty="0">
                <a:solidFill>
                  <a:srgbClr val="FFFF00"/>
                </a:solidFill>
              </a:rPr>
              <a:t>Japan</a:t>
            </a:r>
          </a:p>
        </p:txBody>
      </p:sp>
      <p:sp>
        <p:nvSpPr>
          <p:cNvPr id="66" name="TextBox 65"/>
          <p:cNvSpPr txBox="1"/>
          <p:nvPr/>
        </p:nvSpPr>
        <p:spPr>
          <a:xfrm>
            <a:off x="5478118" y="2449293"/>
            <a:ext cx="1024608" cy="340519"/>
          </a:xfrm>
          <a:prstGeom prst="roundRect">
            <a:avLst/>
          </a:prstGeom>
          <a:solidFill>
            <a:srgbClr val="7030A0">
              <a:alpha val="77000"/>
            </a:srgbClr>
          </a:solidFill>
          <a:ln w="12700">
            <a:noFill/>
          </a:ln>
        </p:spPr>
        <p:txBody>
          <a:bodyPr wrap="square" rtlCol="0">
            <a:spAutoFit/>
          </a:bodyPr>
          <a:lstStyle/>
          <a:p>
            <a:pPr algn="ctr"/>
            <a:r>
              <a:rPr lang="en-GB" sz="1400" b="1" dirty="0">
                <a:solidFill>
                  <a:srgbClr val="FFFF00"/>
                </a:solidFill>
              </a:rPr>
              <a:t>Himalayas</a:t>
            </a:r>
          </a:p>
        </p:txBody>
      </p:sp>
      <p:sp>
        <p:nvSpPr>
          <p:cNvPr id="48" name="Right Arrow 47"/>
          <p:cNvSpPr/>
          <p:nvPr/>
        </p:nvSpPr>
        <p:spPr>
          <a:xfrm rot="5693737">
            <a:off x="6240140" y="2533106"/>
            <a:ext cx="459248" cy="274089"/>
          </a:xfrm>
          <a:prstGeom prst="rightArrow">
            <a:avLst/>
          </a:prstGeom>
          <a:solidFill>
            <a:srgbClr val="F15A24"/>
          </a:solidFill>
          <a:ln w="127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1" name="Right Arrow 50"/>
          <p:cNvSpPr/>
          <p:nvPr/>
        </p:nvSpPr>
        <p:spPr>
          <a:xfrm rot="10445334">
            <a:off x="7968346" y="2371981"/>
            <a:ext cx="462664" cy="271896"/>
          </a:xfrm>
          <a:prstGeom prst="rightArrow">
            <a:avLst/>
          </a:prstGeom>
          <a:solidFill>
            <a:srgbClr val="F15A24"/>
          </a:solidFill>
          <a:ln w="127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7" name="Rounded Rectangular Callout 66"/>
          <p:cNvSpPr/>
          <p:nvPr/>
        </p:nvSpPr>
        <p:spPr>
          <a:xfrm>
            <a:off x="-673005" y="4626023"/>
            <a:ext cx="2834641" cy="940973"/>
          </a:xfrm>
          <a:prstGeom prst="wedgeRoundRectCallout">
            <a:avLst>
              <a:gd name="adj1" fmla="val -22724"/>
              <a:gd name="adj2" fmla="val -205903"/>
              <a:gd name="adj3" fmla="val 16667"/>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rgbClr val="FFFF00"/>
                </a:solidFill>
              </a:rPr>
              <a:t>‘Hot Spot’</a:t>
            </a:r>
          </a:p>
        </p:txBody>
      </p:sp>
      <p:sp>
        <p:nvSpPr>
          <p:cNvPr id="38" name="TextBox 37"/>
          <p:cNvSpPr txBox="1"/>
          <p:nvPr/>
        </p:nvSpPr>
        <p:spPr>
          <a:xfrm>
            <a:off x="-187071" y="2500371"/>
            <a:ext cx="1060699" cy="578882"/>
          </a:xfrm>
          <a:prstGeom prst="roundRect">
            <a:avLst/>
          </a:prstGeom>
          <a:solidFill>
            <a:srgbClr val="7030A0">
              <a:alpha val="77000"/>
            </a:srgbClr>
          </a:solidFill>
          <a:ln w="12700">
            <a:noFill/>
          </a:ln>
        </p:spPr>
        <p:txBody>
          <a:bodyPr wrap="square" rtlCol="0">
            <a:spAutoFit/>
          </a:bodyPr>
          <a:lstStyle/>
          <a:p>
            <a:pPr algn="ctr"/>
            <a:r>
              <a:rPr lang="en-GB" sz="1400" b="1" dirty="0">
                <a:solidFill>
                  <a:srgbClr val="FFFF00"/>
                </a:solidFill>
              </a:rPr>
              <a:t>Hawaiian Islands</a:t>
            </a:r>
          </a:p>
        </p:txBody>
      </p:sp>
    </p:spTree>
    <p:extLst>
      <p:ext uri="{BB962C8B-B14F-4D97-AF65-F5344CB8AC3E}">
        <p14:creationId xmlns:p14="http://schemas.microsoft.com/office/powerpoint/2010/main" val="3800842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latin typeface="+mn-lt"/>
            </a:endParaRPr>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rot="16200000">
            <a:off x="1008283" y="-1483067"/>
            <a:ext cx="6858000" cy="9811685"/>
          </a:xfrm>
          <a:prstGeom prst="rect">
            <a:avLst/>
          </a:prstGeom>
        </p:spPr>
      </p:pic>
      <p:pic>
        <p:nvPicPr>
          <p:cNvPr id="6" name="Picture 9" descr="I:\Education\Festivals\Lyme Regis Fossil Festival\LR FF 2017\Photos\51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021" r="23462"/>
          <a:stretch/>
        </p:blipFill>
        <p:spPr bwMode="auto">
          <a:xfrm rot="21248295">
            <a:off x="529540" y="2194335"/>
            <a:ext cx="2828207" cy="4181723"/>
          </a:xfrm>
          <a:prstGeom prst="snip2DiagRect">
            <a:avLst>
              <a:gd name="adj1" fmla="val 19862"/>
              <a:gd name="adj2" fmla="val 0"/>
            </a:avLst>
          </a:prstGeom>
          <a:noFill/>
          <a:ln w="57150">
            <a:solidFill>
              <a:srgbClr val="FF6600"/>
            </a:solidFill>
          </a:ln>
          <a:extLst>
            <a:ext uri="{909E8E84-426E-40DD-AFC4-6F175D3DCCD1}">
              <a14:hiddenFill xmlns:a14="http://schemas.microsoft.com/office/drawing/2010/main">
                <a:solidFill>
                  <a:srgbClr val="FFFFFF"/>
                </a:solidFill>
              </a14:hiddenFill>
            </a:ext>
          </a:extLst>
        </p:spPr>
      </p:pic>
      <p:sp>
        <p:nvSpPr>
          <p:cNvPr id="8" name="Rounded Rectangular Callout 7"/>
          <p:cNvSpPr/>
          <p:nvPr/>
        </p:nvSpPr>
        <p:spPr>
          <a:xfrm>
            <a:off x="-59868" y="153961"/>
            <a:ext cx="6185101" cy="1320255"/>
          </a:xfrm>
          <a:prstGeom prst="wedgeRoundRectCallout">
            <a:avLst>
              <a:gd name="adj1" fmla="val -36168"/>
              <a:gd name="adj2" fmla="val 84878"/>
              <a:gd name="adj3" fmla="val 16667"/>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rgbClr val="FFFF00"/>
                </a:solidFill>
              </a:rPr>
              <a:t>Now it’s your turn!</a:t>
            </a:r>
          </a:p>
        </p:txBody>
      </p:sp>
      <p:sp>
        <p:nvSpPr>
          <p:cNvPr id="9" name="TextBox 8"/>
          <p:cNvSpPr txBox="1"/>
          <p:nvPr/>
        </p:nvSpPr>
        <p:spPr>
          <a:xfrm>
            <a:off x="3563888" y="2060847"/>
            <a:ext cx="4896544" cy="4154984"/>
          </a:xfrm>
          <a:prstGeom prst="rect">
            <a:avLst/>
          </a:prstGeom>
          <a:noFill/>
        </p:spPr>
        <p:txBody>
          <a:bodyPr wrap="square" rtlCol="0">
            <a:spAutoFit/>
          </a:bodyPr>
          <a:lstStyle/>
          <a:p>
            <a:pPr algn="ctr"/>
            <a:r>
              <a:rPr lang="en-GB" sz="4400" b="1" dirty="0">
                <a:solidFill>
                  <a:srgbClr val="7030A0"/>
                </a:solidFill>
              </a:rPr>
              <a:t>Travel across the map using the </a:t>
            </a:r>
            <a:r>
              <a:rPr lang="en-GB" sz="4400" b="1" u="sng" dirty="0">
                <a:solidFill>
                  <a:srgbClr val="FF6600"/>
                </a:solidFill>
              </a:rPr>
              <a:t>site information sheets </a:t>
            </a:r>
            <a:r>
              <a:rPr lang="en-GB" sz="4400" b="1" dirty="0">
                <a:solidFill>
                  <a:srgbClr val="7030A0"/>
                </a:solidFill>
              </a:rPr>
              <a:t>to fill in your plate tectonics passport!</a:t>
            </a:r>
          </a:p>
          <a:p>
            <a:endParaRPr lang="en-GB" sz="4400" dirty="0"/>
          </a:p>
        </p:txBody>
      </p:sp>
    </p:spTree>
    <p:extLst>
      <p:ext uri="{BB962C8B-B14F-4D97-AF65-F5344CB8AC3E}">
        <p14:creationId xmlns:p14="http://schemas.microsoft.com/office/powerpoint/2010/main" val="3965357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rot="16200000">
            <a:off x="1008283" y="-1483067"/>
            <a:ext cx="6858000" cy="9811685"/>
          </a:xfrm>
          <a:prstGeom prst="rect">
            <a:avLst/>
          </a:prstGeom>
        </p:spPr>
      </p:pic>
      <p:pic>
        <p:nvPicPr>
          <p:cNvPr id="7" name="Picture 6" descr="I:\Education\Festivals\Lyme Regis Fossil Festival\LR FF 2017\Plate tectonics passport\images\pics from BGS\P731634_Iceland_Cropped.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16066">
            <a:off x="-38317" y="3162088"/>
            <a:ext cx="2423681" cy="3378165"/>
          </a:xfrm>
          <a:prstGeom prst="snip2DiagRect">
            <a:avLst/>
          </a:prstGeom>
          <a:noFill/>
          <a:ln w="57150">
            <a:solidFill>
              <a:srgbClr val="7030A0"/>
            </a:solidFill>
          </a:ln>
          <a:extLst/>
        </p:spPr>
      </p:pic>
      <p:pic>
        <p:nvPicPr>
          <p:cNvPr id="8" name="Picture 2" descr="I:\Education\Festivals\Lyme Regis Fossil Festival\LR FF 2017\Plate tectonics passport\images\Himalaya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89637">
            <a:off x="2292874" y="3443284"/>
            <a:ext cx="4272982" cy="2815771"/>
          </a:xfrm>
          <a:prstGeom prst="snip2DiagRect">
            <a:avLst>
              <a:gd name="adj1" fmla="val 23176"/>
              <a:gd name="adj2" fmla="val 0"/>
            </a:avLst>
          </a:prstGeom>
          <a:noFill/>
          <a:ln w="57150">
            <a:solidFill>
              <a:srgbClr val="FF6600"/>
            </a:solidFill>
          </a:ln>
          <a:extLst>
            <a:ext uri="{909E8E84-426E-40DD-AFC4-6F175D3DCCD1}">
              <a14:hiddenFill xmlns:a14="http://schemas.microsoft.com/office/drawing/2010/main">
                <a:solidFill>
                  <a:srgbClr val="FFFFFF"/>
                </a:solidFill>
              </a14:hiddenFill>
            </a:ext>
          </a:extLst>
        </p:spPr>
      </p:pic>
      <p:pic>
        <p:nvPicPr>
          <p:cNvPr id="10" name="Picture 3" descr="I:\Education\Festivals\Lyme Regis Fossil Festival\LR FF 2017\Plate tectonics passport\images\San_Andrea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249136">
            <a:off x="6844008" y="137874"/>
            <a:ext cx="2222823" cy="3252731"/>
          </a:xfrm>
          <a:prstGeom prst="snip2DiagRect">
            <a:avLst>
              <a:gd name="adj1" fmla="val 0"/>
              <a:gd name="adj2" fmla="val 16667"/>
            </a:avLst>
          </a:prstGeom>
          <a:noFill/>
          <a:ln w="57150">
            <a:solidFill>
              <a:srgbClr val="934BC9"/>
            </a:solidFill>
          </a:ln>
          <a:extLst>
            <a:ext uri="{909E8E84-426E-40DD-AFC4-6F175D3DCCD1}">
              <a14:hiddenFill xmlns:a14="http://schemas.microsoft.com/office/drawing/2010/main">
                <a:solidFill>
                  <a:srgbClr val="FFFFFF"/>
                </a:solidFill>
              </a14:hiddenFill>
            </a:ext>
          </a:extLst>
        </p:spPr>
      </p:pic>
      <p:pic>
        <p:nvPicPr>
          <p:cNvPr id="11" name="Picture 9" descr="I:\Education\Festivals\Lyme Regis Fossil Festival\LR FF 2017\Plate tectonics passport\images\kilauea puu oo pub dom USGS.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8442" b="6957"/>
          <a:stretch/>
        </p:blipFill>
        <p:spPr bwMode="auto">
          <a:xfrm rot="463725">
            <a:off x="6247334" y="3505957"/>
            <a:ext cx="2840318" cy="3169226"/>
          </a:xfrm>
          <a:prstGeom prst="snip2DiagRect">
            <a:avLst/>
          </a:prstGeom>
          <a:noFill/>
          <a:ln w="57150">
            <a:solidFill>
              <a:srgbClr val="FF6600"/>
            </a:solidFill>
          </a:ln>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727" y="567345"/>
            <a:ext cx="5207932" cy="2213584"/>
          </a:xfrm>
          <a:prstGeom prst="wedgeRoundRectCallout">
            <a:avLst>
              <a:gd name="adj1" fmla="val -36168"/>
              <a:gd name="adj2" fmla="val 84878"/>
              <a:gd name="adj3" fmla="val 16667"/>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rgbClr val="FFFF00"/>
                </a:solidFill>
              </a:rPr>
              <a:t>Answers and site summaries</a:t>
            </a:r>
          </a:p>
        </p:txBody>
      </p:sp>
      <p:pic>
        <p:nvPicPr>
          <p:cNvPr id="9" name="Picture 2" descr="I:\Education\Festivals\Lyme Regis Fossil Festival\LR FF 2017\Plate tectonics passport\images\Tsunami hazard sign alaska C Samir Luther Flickr croppe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60032" y="985522"/>
            <a:ext cx="2072093" cy="2156528"/>
          </a:xfrm>
          <a:prstGeom prst="snip2DiagRect">
            <a:avLst>
              <a:gd name="adj1" fmla="val 18868"/>
              <a:gd name="adj2" fmla="val 0"/>
            </a:avLst>
          </a:prstGeom>
          <a:noFill/>
          <a:ln w="57150">
            <a:solidFill>
              <a:srgbClr val="FF66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503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rot="16200000">
            <a:off x="1008283" y="-1483067"/>
            <a:ext cx="6858000" cy="9811685"/>
          </a:xfrm>
          <a:prstGeom prst="rect">
            <a:avLst/>
          </a:prstGeom>
        </p:spPr>
      </p:pic>
      <p:pic>
        <p:nvPicPr>
          <p:cNvPr id="4" name="Picture 3"/>
          <p:cNvPicPr/>
          <p:nvPr/>
        </p:nvPicPr>
        <p:blipFill rotWithShape="1">
          <a:blip r:embed="rId4" cstate="print">
            <a:extLst>
              <a:ext uri="{28A0092B-C50C-407E-A947-70E740481C1C}">
                <a14:useLocalDpi xmlns:a14="http://schemas.microsoft.com/office/drawing/2010/main" val="0"/>
              </a:ext>
            </a:extLst>
          </a:blip>
          <a:srcRect l="4831" t="5682" r="3933" b="9463"/>
          <a:stretch/>
        </p:blipFill>
        <p:spPr bwMode="auto">
          <a:xfrm rot="21097584">
            <a:off x="-386219" y="518520"/>
            <a:ext cx="3327828" cy="1374457"/>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rot="20989372">
            <a:off x="262033" y="790249"/>
            <a:ext cx="2031325" cy="830997"/>
          </a:xfrm>
          <a:prstGeom prst="rect">
            <a:avLst/>
          </a:prstGeom>
          <a:noFill/>
        </p:spPr>
        <p:txBody>
          <a:bodyPr wrap="none" rtlCol="0">
            <a:spAutoFit/>
          </a:bodyPr>
          <a:lstStyle/>
          <a:p>
            <a:r>
              <a:rPr lang="en-GB" sz="4800" b="1" dirty="0">
                <a:solidFill>
                  <a:srgbClr val="7030A0"/>
                </a:solidFill>
              </a:rPr>
              <a:t>Iceland</a:t>
            </a:r>
          </a:p>
        </p:txBody>
      </p:sp>
      <p:grpSp>
        <p:nvGrpSpPr>
          <p:cNvPr id="7" name="Group 6"/>
          <p:cNvGrpSpPr/>
          <p:nvPr/>
        </p:nvGrpSpPr>
        <p:grpSpPr>
          <a:xfrm>
            <a:off x="4539078" y="152497"/>
            <a:ext cx="4632532" cy="3270278"/>
            <a:chOff x="-31484" y="0"/>
            <a:chExt cx="3527159" cy="2576087"/>
          </a:xfrm>
        </p:grpSpPr>
        <p:pic>
          <p:nvPicPr>
            <p:cNvPr id="10" name="Picture 9" descr="Image result for iceland outline map"/>
            <p:cNvPicPr>
              <a:picLocks noChangeAspect="1"/>
            </p:cNvPicPr>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0" y="0"/>
              <a:ext cx="3495675" cy="2419350"/>
            </a:xfrm>
            <a:prstGeom prst="rect">
              <a:avLst/>
            </a:prstGeom>
            <a:noFill/>
            <a:ln>
              <a:noFill/>
            </a:ln>
          </p:spPr>
        </p:pic>
        <p:grpSp>
          <p:nvGrpSpPr>
            <p:cNvPr id="11" name="Group 10"/>
            <p:cNvGrpSpPr/>
            <p:nvPr/>
          </p:nvGrpSpPr>
          <p:grpSpPr>
            <a:xfrm>
              <a:off x="-31484" y="578870"/>
              <a:ext cx="3450164" cy="1997217"/>
              <a:chOff x="114773" y="829881"/>
              <a:chExt cx="5166846" cy="2972431"/>
            </a:xfrm>
          </p:grpSpPr>
          <p:pic>
            <p:nvPicPr>
              <p:cNvPr id="12" name="Content Placeholder 9"/>
              <p:cNvPicPr>
                <a:picLocks noGrp="1"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38375" y="2657475"/>
                <a:ext cx="504825" cy="504825"/>
              </a:xfrm>
              <a:prstGeom prst="rect">
                <a:avLst/>
              </a:prstGeom>
            </p:spPr>
          </p:pic>
          <p:pic>
            <p:nvPicPr>
              <p:cNvPr id="13" name="Content Placeholder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57525" y="1847850"/>
                <a:ext cx="504825" cy="504825"/>
              </a:xfrm>
              <a:prstGeom prst="rect">
                <a:avLst/>
              </a:prstGeom>
            </p:spPr>
          </p:pic>
          <p:pic>
            <p:nvPicPr>
              <p:cNvPr id="14" name="Content Placeholder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6525" y="2838450"/>
                <a:ext cx="504825" cy="504825"/>
              </a:xfrm>
              <a:prstGeom prst="rect">
                <a:avLst/>
              </a:prstGeom>
            </p:spPr>
          </p:pic>
          <p:pic>
            <p:nvPicPr>
              <p:cNvPr id="15" name="Content Placeholder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38375" y="2228850"/>
                <a:ext cx="504825" cy="504825"/>
              </a:xfrm>
              <a:prstGeom prst="rect">
                <a:avLst/>
              </a:prstGeom>
            </p:spPr>
          </p:pic>
          <p:pic>
            <p:nvPicPr>
              <p:cNvPr id="16" name="Content Placeholder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00" y="1000125"/>
                <a:ext cx="504825" cy="504825"/>
              </a:xfrm>
              <a:prstGeom prst="rect">
                <a:avLst/>
              </a:prstGeom>
            </p:spPr>
          </p:pic>
          <p:pic>
            <p:nvPicPr>
              <p:cNvPr id="17" name="Content Placeholder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43200" y="1714500"/>
                <a:ext cx="504825" cy="504825"/>
              </a:xfrm>
              <a:prstGeom prst="rect">
                <a:avLst/>
              </a:prstGeom>
            </p:spPr>
          </p:pic>
          <p:sp>
            <p:nvSpPr>
              <p:cNvPr id="18" name="TextBox 16"/>
              <p:cNvSpPr txBox="1"/>
              <p:nvPr/>
            </p:nvSpPr>
            <p:spPr>
              <a:xfrm>
                <a:off x="114773" y="3046260"/>
                <a:ext cx="2431365" cy="756052"/>
              </a:xfrm>
              <a:prstGeom prst="rect">
                <a:avLst/>
              </a:prstGeom>
              <a:noFill/>
            </p:spPr>
            <p:txBody>
              <a:bodyPr wrap="square" rtlCol="0">
                <a:noAutofit/>
              </a:bodyPr>
              <a:lstStyle/>
              <a:p>
                <a:pPr>
                  <a:spcAft>
                    <a:spcPts val="0"/>
                  </a:spcAft>
                </a:pPr>
                <a:r>
                  <a:rPr lang="en-GB" sz="2400" b="1" kern="1200" dirty="0" err="1">
                    <a:solidFill>
                      <a:srgbClr val="7030A0"/>
                    </a:solidFill>
                    <a:effectLst/>
                    <a:ea typeface="Times New Roman"/>
                    <a:cs typeface="Times New Roman"/>
                  </a:rPr>
                  <a:t>Eyjafjallajökull</a:t>
                </a:r>
                <a:endParaRPr lang="en-GB" sz="2000" dirty="0">
                  <a:effectLst/>
                  <a:ea typeface="Times New Roman"/>
                </a:endParaRPr>
              </a:p>
            </p:txBody>
          </p:sp>
          <p:sp>
            <p:nvSpPr>
              <p:cNvPr id="19" name="TextBox 17"/>
              <p:cNvSpPr txBox="1"/>
              <p:nvPr/>
            </p:nvSpPr>
            <p:spPr>
              <a:xfrm>
                <a:off x="1320779" y="2042583"/>
                <a:ext cx="1225223" cy="664147"/>
              </a:xfrm>
              <a:prstGeom prst="rect">
                <a:avLst/>
              </a:prstGeom>
              <a:noFill/>
            </p:spPr>
            <p:txBody>
              <a:bodyPr wrap="square" rtlCol="0">
                <a:noAutofit/>
              </a:bodyPr>
              <a:lstStyle/>
              <a:p>
                <a:pPr>
                  <a:spcAft>
                    <a:spcPts val="0"/>
                  </a:spcAft>
                </a:pPr>
                <a:r>
                  <a:rPr lang="en-GB" sz="2400" b="1" kern="1200">
                    <a:solidFill>
                      <a:srgbClr val="7030A0"/>
                    </a:solidFill>
                    <a:effectLst/>
                    <a:ea typeface="Times New Roman"/>
                    <a:cs typeface="Times New Roman"/>
                  </a:rPr>
                  <a:t>Hekla</a:t>
                </a:r>
                <a:endParaRPr lang="en-GB" sz="2000">
                  <a:effectLst/>
                  <a:ea typeface="Times New Roman"/>
                </a:endParaRPr>
              </a:p>
            </p:txBody>
          </p:sp>
          <p:sp>
            <p:nvSpPr>
              <p:cNvPr id="20" name="TextBox 18"/>
              <p:cNvSpPr txBox="1"/>
              <p:nvPr/>
            </p:nvSpPr>
            <p:spPr>
              <a:xfrm>
                <a:off x="3310791" y="829881"/>
                <a:ext cx="1581261" cy="657167"/>
              </a:xfrm>
              <a:prstGeom prst="rect">
                <a:avLst/>
              </a:prstGeom>
              <a:noFill/>
            </p:spPr>
            <p:txBody>
              <a:bodyPr wrap="square" rtlCol="0">
                <a:noAutofit/>
              </a:bodyPr>
              <a:lstStyle/>
              <a:p>
                <a:pPr>
                  <a:spcAft>
                    <a:spcPts val="0"/>
                  </a:spcAft>
                </a:pPr>
                <a:r>
                  <a:rPr lang="en-GB" sz="2400" b="1" kern="1200">
                    <a:solidFill>
                      <a:srgbClr val="7030A0"/>
                    </a:solidFill>
                    <a:effectLst/>
                    <a:ea typeface="Times New Roman"/>
                    <a:cs typeface="Times New Roman"/>
                  </a:rPr>
                  <a:t>Krafla</a:t>
                </a:r>
                <a:endParaRPr lang="en-GB" sz="2000">
                  <a:effectLst/>
                  <a:ea typeface="Times New Roman"/>
                </a:endParaRPr>
              </a:p>
            </p:txBody>
          </p:sp>
          <p:sp>
            <p:nvSpPr>
              <p:cNvPr id="21" name="TextBox 20"/>
              <p:cNvSpPr txBox="1"/>
              <p:nvPr/>
            </p:nvSpPr>
            <p:spPr>
              <a:xfrm>
                <a:off x="3310792" y="1709582"/>
                <a:ext cx="1970827" cy="643093"/>
              </a:xfrm>
              <a:prstGeom prst="rect">
                <a:avLst/>
              </a:prstGeom>
              <a:noFill/>
            </p:spPr>
            <p:txBody>
              <a:bodyPr wrap="square" rtlCol="0">
                <a:noAutofit/>
              </a:bodyPr>
              <a:lstStyle/>
              <a:p>
                <a:pPr>
                  <a:spcAft>
                    <a:spcPts val="0"/>
                  </a:spcAft>
                </a:pPr>
                <a:r>
                  <a:rPr lang="en-GB" sz="2400" b="1" kern="1200">
                    <a:solidFill>
                      <a:srgbClr val="7030A0"/>
                    </a:solidFill>
                    <a:effectLst/>
                    <a:ea typeface="Times New Roman"/>
                    <a:cs typeface="Times New Roman"/>
                  </a:rPr>
                  <a:t>Grímsvötn</a:t>
                </a:r>
                <a:endParaRPr lang="en-GB" sz="2000">
                  <a:effectLst/>
                  <a:ea typeface="Times New Roman"/>
                </a:endParaRPr>
              </a:p>
            </p:txBody>
          </p:sp>
          <p:sp>
            <p:nvSpPr>
              <p:cNvPr id="22" name="TextBox 21"/>
              <p:cNvSpPr txBox="1"/>
              <p:nvPr/>
            </p:nvSpPr>
            <p:spPr>
              <a:xfrm>
                <a:off x="3247978" y="3046260"/>
                <a:ext cx="1644071" cy="656727"/>
              </a:xfrm>
              <a:prstGeom prst="rect">
                <a:avLst/>
              </a:prstGeom>
              <a:noFill/>
            </p:spPr>
            <p:txBody>
              <a:bodyPr wrap="square" rtlCol="0">
                <a:noAutofit/>
              </a:bodyPr>
              <a:lstStyle/>
              <a:p>
                <a:pPr>
                  <a:spcAft>
                    <a:spcPts val="0"/>
                  </a:spcAft>
                </a:pPr>
                <a:r>
                  <a:rPr lang="en-GB" sz="2400" b="1" kern="1200">
                    <a:solidFill>
                      <a:srgbClr val="7030A0"/>
                    </a:solidFill>
                    <a:effectLst/>
                    <a:ea typeface="Times New Roman"/>
                    <a:cs typeface="Times New Roman"/>
                  </a:rPr>
                  <a:t>Katla</a:t>
                </a:r>
                <a:endParaRPr lang="en-GB" sz="2000">
                  <a:effectLst/>
                  <a:ea typeface="Times New Roman"/>
                </a:endParaRPr>
              </a:p>
            </p:txBody>
          </p:sp>
          <p:sp>
            <p:nvSpPr>
              <p:cNvPr id="23" name="TextBox 22"/>
              <p:cNvSpPr txBox="1"/>
              <p:nvPr/>
            </p:nvSpPr>
            <p:spPr>
              <a:xfrm>
                <a:off x="998002" y="1507387"/>
                <a:ext cx="2156539" cy="667046"/>
              </a:xfrm>
              <a:prstGeom prst="rect">
                <a:avLst/>
              </a:prstGeom>
              <a:noFill/>
            </p:spPr>
            <p:txBody>
              <a:bodyPr wrap="square" rtlCol="0">
                <a:noAutofit/>
              </a:bodyPr>
              <a:lstStyle/>
              <a:p>
                <a:pPr>
                  <a:spcAft>
                    <a:spcPts val="0"/>
                  </a:spcAft>
                </a:pPr>
                <a:r>
                  <a:rPr lang="en-GB" sz="2400" b="1" kern="1200">
                    <a:solidFill>
                      <a:srgbClr val="7030A0"/>
                    </a:solidFill>
                    <a:effectLst/>
                    <a:ea typeface="Times New Roman"/>
                    <a:cs typeface="Times New Roman"/>
                  </a:rPr>
                  <a:t>Bardabunga</a:t>
                </a:r>
                <a:endParaRPr lang="en-GB" sz="2000">
                  <a:effectLst/>
                  <a:ea typeface="Times New Roman"/>
                </a:endParaRPr>
              </a:p>
            </p:txBody>
          </p:sp>
        </p:grpSp>
      </p:grpSp>
      <p:pic>
        <p:nvPicPr>
          <p:cNvPr id="8" name="Content Placeholder 9"/>
          <p:cNvPicPr/>
          <p:nvPr/>
        </p:nvPicPr>
        <p:blipFill>
          <a:blip r:embed="rId7" cstate="print">
            <a:extLst>
              <a:ext uri="{28A0092B-C50C-407E-A947-70E740481C1C}">
                <a14:useLocalDpi xmlns:a14="http://schemas.microsoft.com/office/drawing/2010/main" val="0"/>
              </a:ext>
            </a:extLst>
          </a:blip>
          <a:stretch>
            <a:fillRect/>
          </a:stretch>
        </p:blipFill>
        <p:spPr>
          <a:xfrm>
            <a:off x="7111566" y="3472726"/>
            <a:ext cx="561519" cy="547654"/>
          </a:xfrm>
          <a:prstGeom prst="rect">
            <a:avLst/>
          </a:prstGeom>
        </p:spPr>
      </p:pic>
      <p:sp>
        <p:nvSpPr>
          <p:cNvPr id="9" name="TextBox 18"/>
          <p:cNvSpPr txBox="1"/>
          <p:nvPr/>
        </p:nvSpPr>
        <p:spPr>
          <a:xfrm>
            <a:off x="7569868" y="3505868"/>
            <a:ext cx="1601742" cy="560172"/>
          </a:xfrm>
          <a:prstGeom prst="rect">
            <a:avLst/>
          </a:prstGeom>
          <a:noFill/>
        </p:spPr>
        <p:txBody>
          <a:bodyPr wrap="square" rtlCol="0">
            <a:noAutofit/>
          </a:bodyPr>
          <a:lstStyle/>
          <a:p>
            <a:pPr>
              <a:spcAft>
                <a:spcPts val="0"/>
              </a:spcAft>
            </a:pPr>
            <a:r>
              <a:rPr lang="en-GB" sz="2800" b="1" kern="1200" dirty="0">
                <a:solidFill>
                  <a:srgbClr val="7030A0"/>
                </a:solidFill>
                <a:effectLst/>
                <a:ea typeface="Times New Roman"/>
                <a:cs typeface="Times New Roman"/>
              </a:rPr>
              <a:t>= volcano</a:t>
            </a:r>
            <a:endParaRPr lang="en-GB" sz="2400" dirty="0">
              <a:effectLst/>
              <a:ea typeface="Times New Roman"/>
            </a:endParaRPr>
          </a:p>
        </p:txBody>
      </p:sp>
      <p:pic>
        <p:nvPicPr>
          <p:cNvPr id="25" name="Picture 24" descr="I:\Education\Festivals\Lyme Regis Fossil Festival\LR FF 2017\Plate tectonics passport\images\pics from BGS\P731634_Iceland_Cropped.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1006594">
            <a:off x="279721" y="2036422"/>
            <a:ext cx="2723688" cy="3796320"/>
          </a:xfrm>
          <a:prstGeom prst="snip2DiagRect">
            <a:avLst/>
          </a:prstGeom>
          <a:noFill/>
          <a:ln w="57150">
            <a:solidFill>
              <a:srgbClr val="7030A0"/>
            </a:solidFill>
          </a:ln>
          <a:extLst/>
        </p:spPr>
      </p:pic>
      <p:grpSp>
        <p:nvGrpSpPr>
          <p:cNvPr id="26" name="Group 25"/>
          <p:cNvGrpSpPr/>
          <p:nvPr/>
        </p:nvGrpSpPr>
        <p:grpSpPr>
          <a:xfrm>
            <a:off x="2877561" y="3689222"/>
            <a:ext cx="4186141" cy="2792341"/>
            <a:chOff x="2877561" y="3689222"/>
            <a:chExt cx="4186141" cy="2792341"/>
          </a:xfrm>
        </p:grpSpPr>
        <p:pic>
          <p:nvPicPr>
            <p:cNvPr id="1026" name="Picture 2" descr="Holuhraun volcanic erupti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77561" y="3689222"/>
              <a:ext cx="4186141" cy="2792341"/>
            </a:xfrm>
            <a:prstGeom prst="snip2DiagRect">
              <a:avLst/>
            </a:prstGeom>
            <a:noFill/>
            <a:ln w="57150">
              <a:solidFill>
                <a:srgbClr val="FF6600"/>
              </a:solidFill>
            </a:ln>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2877561" y="3689222"/>
              <a:ext cx="2149288" cy="307777"/>
            </a:xfrm>
            <a:prstGeom prst="rect">
              <a:avLst/>
            </a:prstGeom>
            <a:noFill/>
          </p:spPr>
          <p:txBody>
            <a:bodyPr wrap="square" rtlCol="0">
              <a:spAutoFit/>
            </a:bodyPr>
            <a:lstStyle/>
            <a:p>
              <a:r>
                <a:rPr lang="en-GB" sz="1400" dirty="0">
                  <a:solidFill>
                    <a:schemeClr val="bg1"/>
                  </a:solidFill>
                </a:rPr>
                <a:t>www.guidetoiceland.is</a:t>
              </a:r>
            </a:p>
          </p:txBody>
        </p:sp>
      </p:grpSp>
      <p:pic>
        <p:nvPicPr>
          <p:cNvPr id="28" name="Picture 2" descr="I:\Education\Festivals\Lyme Regis Fossil Festival\LR FF 2017\Plate tectonics passport\images\hot_springs160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73809" y="1349566"/>
            <a:ext cx="1556792" cy="1556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152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latin typeface="+mn-lt"/>
            </a:endParaRPr>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rot="16200000">
            <a:off x="822738" y="-1476843"/>
            <a:ext cx="6858000" cy="9811685"/>
          </a:xfrm>
          <a:prstGeom prst="rect">
            <a:avLst/>
          </a:prstGeom>
        </p:spPr>
      </p:pic>
      <p:pic>
        <p:nvPicPr>
          <p:cNvPr id="6" name="Picture 5"/>
          <p:cNvPicPr/>
          <p:nvPr/>
        </p:nvPicPr>
        <p:blipFill rotWithShape="1">
          <a:blip r:embed="rId4" cstate="print">
            <a:extLst>
              <a:ext uri="{28A0092B-C50C-407E-A947-70E740481C1C}">
                <a14:useLocalDpi xmlns:a14="http://schemas.microsoft.com/office/drawing/2010/main" val="0"/>
              </a:ext>
            </a:extLst>
          </a:blip>
          <a:srcRect l="4831" t="5682" r="3933" b="9463"/>
          <a:stretch/>
        </p:blipFill>
        <p:spPr bwMode="auto">
          <a:xfrm rot="452762">
            <a:off x="5729930" y="270216"/>
            <a:ext cx="2872526" cy="1374457"/>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rot="432497">
            <a:off x="6226367" y="555082"/>
            <a:ext cx="2031325" cy="830997"/>
          </a:xfrm>
          <a:prstGeom prst="rect">
            <a:avLst/>
          </a:prstGeom>
          <a:noFill/>
        </p:spPr>
        <p:txBody>
          <a:bodyPr wrap="none" rtlCol="0">
            <a:spAutoFit/>
          </a:bodyPr>
          <a:lstStyle/>
          <a:p>
            <a:r>
              <a:rPr lang="en-GB" sz="4800" b="1" dirty="0">
                <a:solidFill>
                  <a:srgbClr val="7030A0"/>
                </a:solidFill>
              </a:rPr>
              <a:t>Iceland</a:t>
            </a:r>
          </a:p>
        </p:txBody>
      </p:sp>
      <p:sp>
        <p:nvSpPr>
          <p:cNvPr id="8" name="Rounded Rectangle 7"/>
          <p:cNvSpPr/>
          <p:nvPr/>
        </p:nvSpPr>
        <p:spPr>
          <a:xfrm rot="21309599">
            <a:off x="-59008" y="1933856"/>
            <a:ext cx="6875226" cy="1464223"/>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err="1">
                <a:solidFill>
                  <a:schemeClr val="bg1"/>
                </a:solidFill>
              </a:rPr>
              <a:t>Katla</a:t>
            </a:r>
            <a:r>
              <a:rPr lang="en-GB" sz="4000" b="1" dirty="0">
                <a:solidFill>
                  <a:schemeClr val="bg1"/>
                </a:solidFill>
              </a:rPr>
              <a:t>, </a:t>
            </a:r>
            <a:r>
              <a:rPr lang="en-GB" sz="4000" b="1" dirty="0" err="1">
                <a:solidFill>
                  <a:schemeClr val="bg1"/>
                </a:solidFill>
              </a:rPr>
              <a:t>Eyjafjallajökull</a:t>
            </a:r>
            <a:r>
              <a:rPr lang="en-GB" sz="4000" b="1" dirty="0">
                <a:solidFill>
                  <a:schemeClr val="bg1"/>
                </a:solidFill>
              </a:rPr>
              <a:t>, Krafla, </a:t>
            </a:r>
            <a:r>
              <a:rPr lang="en-GB" sz="4000" b="1" dirty="0" err="1">
                <a:solidFill>
                  <a:schemeClr val="bg1"/>
                </a:solidFill>
              </a:rPr>
              <a:t>Grimsvotn</a:t>
            </a:r>
            <a:r>
              <a:rPr lang="en-GB" sz="4000" b="1" dirty="0">
                <a:solidFill>
                  <a:schemeClr val="bg1"/>
                </a:solidFill>
              </a:rPr>
              <a:t>, Hekla, </a:t>
            </a:r>
            <a:r>
              <a:rPr lang="en-GB" sz="4000" b="1" dirty="0" err="1">
                <a:solidFill>
                  <a:schemeClr val="bg1"/>
                </a:solidFill>
              </a:rPr>
              <a:t>Bardabunga</a:t>
            </a:r>
            <a:endParaRPr lang="en-GB" sz="4000" b="1" dirty="0">
              <a:solidFill>
                <a:schemeClr val="bg1"/>
              </a:solidFill>
            </a:endParaRPr>
          </a:p>
        </p:txBody>
      </p:sp>
      <p:sp>
        <p:nvSpPr>
          <p:cNvPr id="10" name="Rounded Rectangle 9"/>
          <p:cNvSpPr/>
          <p:nvPr/>
        </p:nvSpPr>
        <p:spPr>
          <a:xfrm>
            <a:off x="-508620" y="5013175"/>
            <a:ext cx="8073997" cy="1775521"/>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bg1"/>
                </a:solidFill>
              </a:rPr>
              <a:t>Geothermal energy from the Earth can used to heat homes and generate electricity</a:t>
            </a:r>
          </a:p>
        </p:txBody>
      </p:sp>
      <p:sp>
        <p:nvSpPr>
          <p:cNvPr id="5" name="Rounded Rectangular Callout 4"/>
          <p:cNvSpPr/>
          <p:nvPr/>
        </p:nvSpPr>
        <p:spPr>
          <a:xfrm>
            <a:off x="-8584" y="236523"/>
            <a:ext cx="3574466" cy="1441842"/>
          </a:xfrm>
          <a:prstGeom prst="wedgeRoundRectCallout">
            <a:avLst>
              <a:gd name="adj1" fmla="val 46688"/>
              <a:gd name="adj2" fmla="val 82796"/>
              <a:gd name="adj3" fmla="val 16667"/>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solidFill>
                  <a:srgbClr val="FFFF00"/>
                </a:solidFill>
              </a:rPr>
              <a:t>Answers!</a:t>
            </a:r>
          </a:p>
        </p:txBody>
      </p:sp>
      <p:sp>
        <p:nvSpPr>
          <p:cNvPr id="9" name="Rounded Rectangle 8"/>
          <p:cNvSpPr/>
          <p:nvPr/>
        </p:nvSpPr>
        <p:spPr>
          <a:xfrm>
            <a:off x="120150" y="3456912"/>
            <a:ext cx="8620855" cy="1448934"/>
          </a:xfrm>
          <a:prstGeom prst="roundRect">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rgbClr val="FF6600"/>
                </a:solidFill>
              </a:rPr>
              <a:t>Ash particles from volcanic ash clouds can damage aeroplane engines </a:t>
            </a:r>
          </a:p>
        </p:txBody>
      </p:sp>
      <p:pic>
        <p:nvPicPr>
          <p:cNvPr id="10242" name="Picture 2" descr="I:\Education\Festivals\Lyme Regis Fossil Festival\LR FF 2017\Plate tectonics passport\images\hot_springs16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65377" y="5231905"/>
            <a:ext cx="1556792" cy="1556792"/>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I:\Education\Festivals\Lyme Regis Fossil Festival\LR FF 2017\Plate tectonics passport\images\icons etc\Volcan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42029" y="2052044"/>
            <a:ext cx="1231717" cy="1227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357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latin typeface="+mn-lt"/>
            </a:endParaRPr>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rot="16200000">
            <a:off x="864267" y="-1476843"/>
            <a:ext cx="6858000" cy="9811685"/>
          </a:xfrm>
          <a:prstGeom prst="rect">
            <a:avLst/>
          </a:prstGeom>
        </p:spPr>
      </p:pic>
      <p:pic>
        <p:nvPicPr>
          <p:cNvPr id="5" name="Picture 4"/>
          <p:cNvPicPr/>
          <p:nvPr/>
        </p:nvPicPr>
        <p:blipFill rotWithShape="1">
          <a:blip r:embed="rId4" cstate="print">
            <a:extLst>
              <a:ext uri="{28A0092B-C50C-407E-A947-70E740481C1C}">
                <a14:useLocalDpi xmlns:a14="http://schemas.microsoft.com/office/drawing/2010/main" val="0"/>
              </a:ext>
            </a:extLst>
          </a:blip>
          <a:srcRect l="4831" t="5682" r="3933" b="9463"/>
          <a:stretch/>
        </p:blipFill>
        <p:spPr bwMode="auto">
          <a:xfrm rot="21097584">
            <a:off x="-613906" y="471072"/>
            <a:ext cx="4427892" cy="1374457"/>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rot="21077319">
            <a:off x="-343985" y="742801"/>
            <a:ext cx="3888052" cy="830997"/>
          </a:xfrm>
          <a:prstGeom prst="rect">
            <a:avLst/>
          </a:prstGeom>
          <a:noFill/>
        </p:spPr>
        <p:txBody>
          <a:bodyPr wrap="none" rtlCol="0">
            <a:spAutoFit/>
          </a:bodyPr>
          <a:lstStyle/>
          <a:p>
            <a:r>
              <a:rPr lang="en-GB" sz="4800" b="1" dirty="0">
                <a:solidFill>
                  <a:srgbClr val="7030A0"/>
                </a:solidFill>
              </a:rPr>
              <a:t>The Himalayas</a:t>
            </a:r>
          </a:p>
        </p:txBody>
      </p:sp>
      <p:pic>
        <p:nvPicPr>
          <p:cNvPr id="2050" name="Picture 2" descr="I:\Education\Festivals\Lyme Regis Fossil Festival\LR FF 2017\Plate tectonics passport\images\Himalaya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72683">
            <a:off x="3446205" y="764704"/>
            <a:ext cx="5342610" cy="3520625"/>
          </a:xfrm>
          <a:prstGeom prst="snip2DiagRect">
            <a:avLst>
              <a:gd name="adj1" fmla="val 23176"/>
              <a:gd name="adj2" fmla="val 0"/>
            </a:avLst>
          </a:prstGeom>
          <a:noFill/>
          <a:ln w="76200">
            <a:solidFill>
              <a:srgbClr val="FF6600"/>
            </a:solidFill>
          </a:ln>
          <a:extLst>
            <a:ext uri="{909E8E84-426E-40DD-AFC4-6F175D3DCCD1}">
              <a14:hiddenFill xmlns:a14="http://schemas.microsoft.com/office/drawing/2010/main">
                <a:solidFill>
                  <a:srgbClr val="FFFFFF"/>
                </a:solidFill>
              </a14:hiddenFill>
            </a:ext>
          </a:extLst>
        </p:spPr>
      </p:pic>
      <p:pic>
        <p:nvPicPr>
          <p:cNvPr id="2052" name="Picture 4" descr="I:\Education\Festivals\Lyme Regis Fossil Festival\LR FF 2017\Plate tectonics passport\images\Mount_Everest_from_Rongbuk_may_2005.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587" t="9162" r="16830" b="22180"/>
          <a:stretch/>
        </p:blipFill>
        <p:spPr bwMode="auto">
          <a:xfrm rot="21143647">
            <a:off x="-276364" y="2014517"/>
            <a:ext cx="3922927" cy="3164973"/>
          </a:xfrm>
          <a:prstGeom prst="snip2DiagRect">
            <a:avLst/>
          </a:prstGeom>
          <a:noFill/>
          <a:ln w="76200">
            <a:solidFill>
              <a:srgbClr val="FF6600"/>
            </a:solidFill>
          </a:ln>
          <a:extLst>
            <a:ext uri="{909E8E84-426E-40DD-AFC4-6F175D3DCCD1}">
              <a14:hiddenFill xmlns:a14="http://schemas.microsoft.com/office/drawing/2010/main">
                <a:solidFill>
                  <a:srgbClr val="FFFFFF"/>
                </a:solidFill>
              </a14:hiddenFill>
            </a:ext>
          </a:extLst>
        </p:spPr>
      </p:pic>
      <p:pic>
        <p:nvPicPr>
          <p:cNvPr id="2051" name="Picture 3" descr="I:\Education\Festivals\Lyme Regis Fossil Festival\LR FF 2017\Plate tectonics passport\images\india with labe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9976" y="4603257"/>
            <a:ext cx="6344407" cy="1889447"/>
          </a:xfrm>
          <a:prstGeom prst="rect">
            <a:avLst/>
          </a:prstGeom>
          <a:noFill/>
          <a:ln w="76200">
            <a:solidFill>
              <a:srgbClr val="7030A0"/>
            </a:solidFill>
          </a:ln>
          <a:extLst>
            <a:ext uri="{909E8E84-426E-40DD-AFC4-6F175D3DCCD1}">
              <a14:hiddenFill xmlns:a14="http://schemas.microsoft.com/office/drawing/2010/main">
                <a:solidFill>
                  <a:srgbClr val="FFFFFF"/>
                </a:solidFill>
              </a14:hiddenFill>
            </a:ext>
          </a:extLst>
        </p:spPr>
      </p:pic>
      <p:sp>
        <p:nvSpPr>
          <p:cNvPr id="11" name="Freeform 10"/>
          <p:cNvSpPr/>
          <p:nvPr/>
        </p:nvSpPr>
        <p:spPr>
          <a:xfrm>
            <a:off x="5957549" y="2348880"/>
            <a:ext cx="428424" cy="2508215"/>
          </a:xfrm>
          <a:custGeom>
            <a:avLst/>
            <a:gdLst>
              <a:gd name="connsiteX0" fmla="*/ 1941342 w 2009320"/>
              <a:gd name="connsiteY0" fmla="*/ 0 h 1519311"/>
              <a:gd name="connsiteX1" fmla="*/ 1772530 w 2009320"/>
              <a:gd name="connsiteY1" fmla="*/ 1026942 h 1519311"/>
              <a:gd name="connsiteX2" fmla="*/ 0 w 2009320"/>
              <a:gd name="connsiteY2" fmla="*/ 1519311 h 1519311"/>
              <a:gd name="connsiteX0" fmla="*/ 379828 w 398590"/>
              <a:gd name="connsiteY0" fmla="*/ 0 h 2729133"/>
              <a:gd name="connsiteX1" fmla="*/ 211016 w 398590"/>
              <a:gd name="connsiteY1" fmla="*/ 1026942 h 2729133"/>
              <a:gd name="connsiteX2" fmla="*/ 0 w 398590"/>
              <a:gd name="connsiteY2" fmla="*/ 2729133 h 2729133"/>
              <a:gd name="connsiteX0" fmla="*/ 379828 w 525018"/>
              <a:gd name="connsiteY0" fmla="*/ 0 h 2729133"/>
              <a:gd name="connsiteX1" fmla="*/ 506438 w 525018"/>
              <a:gd name="connsiteY1" fmla="*/ 1083213 h 2729133"/>
              <a:gd name="connsiteX2" fmla="*/ 0 w 525018"/>
              <a:gd name="connsiteY2" fmla="*/ 2729133 h 2729133"/>
              <a:gd name="connsiteX0" fmla="*/ 379828 w 513880"/>
              <a:gd name="connsiteY0" fmla="*/ 0 h 2729133"/>
              <a:gd name="connsiteX1" fmla="*/ 506438 w 513880"/>
              <a:gd name="connsiteY1" fmla="*/ 1083213 h 2729133"/>
              <a:gd name="connsiteX2" fmla="*/ 182619 w 513880"/>
              <a:gd name="connsiteY2" fmla="*/ 2243932 h 2729133"/>
              <a:gd name="connsiteX3" fmla="*/ 0 w 513880"/>
              <a:gd name="connsiteY3" fmla="*/ 2729133 h 2729133"/>
              <a:gd name="connsiteX0" fmla="*/ 379828 w 428424"/>
              <a:gd name="connsiteY0" fmla="*/ 0 h 2729133"/>
              <a:gd name="connsiteX1" fmla="*/ 393896 w 428424"/>
              <a:gd name="connsiteY1" fmla="*/ 1041010 h 2729133"/>
              <a:gd name="connsiteX2" fmla="*/ 182619 w 428424"/>
              <a:gd name="connsiteY2" fmla="*/ 2243932 h 2729133"/>
              <a:gd name="connsiteX3" fmla="*/ 0 w 428424"/>
              <a:gd name="connsiteY3" fmla="*/ 2729133 h 2729133"/>
            </a:gdLst>
            <a:ahLst/>
            <a:cxnLst>
              <a:cxn ang="0">
                <a:pos x="connsiteX0" y="connsiteY0"/>
              </a:cxn>
              <a:cxn ang="0">
                <a:pos x="connsiteX1" y="connsiteY1"/>
              </a:cxn>
              <a:cxn ang="0">
                <a:pos x="connsiteX2" y="connsiteY2"/>
              </a:cxn>
              <a:cxn ang="0">
                <a:pos x="connsiteX3" y="connsiteY3"/>
              </a:cxn>
            </a:cxnLst>
            <a:rect l="l" t="t" r="r" b="b"/>
            <a:pathLst>
              <a:path w="428424" h="2729133">
                <a:moveTo>
                  <a:pt x="379828" y="0"/>
                </a:moveTo>
                <a:cubicBezTo>
                  <a:pt x="457200" y="386862"/>
                  <a:pt x="426764" y="667021"/>
                  <a:pt x="393896" y="1041010"/>
                </a:cubicBezTo>
                <a:cubicBezTo>
                  <a:pt x="361028" y="1414999"/>
                  <a:pt x="267025" y="1969612"/>
                  <a:pt x="182619" y="2243932"/>
                </a:cubicBezTo>
                <a:cubicBezTo>
                  <a:pt x="98213" y="2518252"/>
                  <a:pt x="6990" y="2723294"/>
                  <a:pt x="0" y="2729133"/>
                </a:cubicBezTo>
              </a:path>
            </a:pathLst>
          </a:custGeom>
          <a:noFill/>
          <a:ln w="76200">
            <a:solidFill>
              <a:srgbClr val="FF6600"/>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65357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latin typeface="+mn-lt"/>
            </a:endParaRPr>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rot="16200000">
            <a:off x="864267" y="-1476843"/>
            <a:ext cx="6858000" cy="9811685"/>
          </a:xfrm>
          <a:prstGeom prst="rect">
            <a:avLst/>
          </a:prstGeom>
        </p:spPr>
      </p:pic>
      <p:sp>
        <p:nvSpPr>
          <p:cNvPr id="5" name="Rounded Rectangular Callout 4"/>
          <p:cNvSpPr/>
          <p:nvPr/>
        </p:nvSpPr>
        <p:spPr>
          <a:xfrm rot="21174935">
            <a:off x="-177268" y="444734"/>
            <a:ext cx="3574466" cy="1441842"/>
          </a:xfrm>
          <a:prstGeom prst="wedgeRoundRectCallout">
            <a:avLst>
              <a:gd name="adj1" fmla="val 46688"/>
              <a:gd name="adj2" fmla="val 82796"/>
              <a:gd name="adj3" fmla="val 16667"/>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solidFill>
                  <a:srgbClr val="FFFF00"/>
                </a:solidFill>
              </a:rPr>
              <a:t>Answers!</a:t>
            </a:r>
          </a:p>
        </p:txBody>
      </p:sp>
      <p:sp>
        <p:nvSpPr>
          <p:cNvPr id="8" name="Rounded Rectangle 7"/>
          <p:cNvSpPr/>
          <p:nvPr/>
        </p:nvSpPr>
        <p:spPr>
          <a:xfrm rot="150468">
            <a:off x="2847161" y="2013333"/>
            <a:ext cx="6131731" cy="965668"/>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bg1"/>
                </a:solidFill>
              </a:rPr>
              <a:t>Convergent plate boundary</a:t>
            </a:r>
          </a:p>
        </p:txBody>
      </p:sp>
      <p:pic>
        <p:nvPicPr>
          <p:cNvPr id="6" name="Picture 5"/>
          <p:cNvPicPr/>
          <p:nvPr/>
        </p:nvPicPr>
        <p:blipFill rotWithShape="1">
          <a:blip r:embed="rId4" cstate="print">
            <a:extLst>
              <a:ext uri="{28A0092B-C50C-407E-A947-70E740481C1C}">
                <a14:useLocalDpi xmlns:a14="http://schemas.microsoft.com/office/drawing/2010/main" val="0"/>
              </a:ext>
            </a:extLst>
          </a:blip>
          <a:srcRect l="4831" t="5682" r="3933" b="9463"/>
          <a:stretch/>
        </p:blipFill>
        <p:spPr bwMode="auto">
          <a:xfrm rot="433172">
            <a:off x="4275509" y="495951"/>
            <a:ext cx="4257029" cy="1374457"/>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rot="412907">
            <a:off x="4597683" y="785121"/>
            <a:ext cx="3888052" cy="830997"/>
          </a:xfrm>
          <a:prstGeom prst="rect">
            <a:avLst/>
          </a:prstGeom>
          <a:noFill/>
        </p:spPr>
        <p:txBody>
          <a:bodyPr wrap="none" rtlCol="0">
            <a:spAutoFit/>
          </a:bodyPr>
          <a:lstStyle/>
          <a:p>
            <a:r>
              <a:rPr lang="en-GB" sz="4800" b="1" dirty="0">
                <a:solidFill>
                  <a:srgbClr val="7030A0"/>
                </a:solidFill>
              </a:rPr>
              <a:t>The Himalayas</a:t>
            </a:r>
          </a:p>
        </p:txBody>
      </p:sp>
      <p:sp>
        <p:nvSpPr>
          <p:cNvPr id="9" name="Rounded Rectangle 8"/>
          <p:cNvSpPr/>
          <p:nvPr/>
        </p:nvSpPr>
        <p:spPr>
          <a:xfrm>
            <a:off x="-450070" y="4293096"/>
            <a:ext cx="9198534" cy="2309761"/>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rPr>
              <a:t>The rocks at the top of Mount Everest contain fossils from ancient sea creatures. These rocks must’ve been formed under the sea before they became part of the mountain.</a:t>
            </a:r>
          </a:p>
        </p:txBody>
      </p:sp>
      <p:sp>
        <p:nvSpPr>
          <p:cNvPr id="10" name="Rounded Rectangle 9"/>
          <p:cNvSpPr/>
          <p:nvPr/>
        </p:nvSpPr>
        <p:spPr>
          <a:xfrm>
            <a:off x="-463799" y="3133664"/>
            <a:ext cx="9460882" cy="1015416"/>
          </a:xfrm>
          <a:prstGeom prst="roundRect">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FF6600"/>
                </a:solidFill>
              </a:rPr>
              <a:t>A huge earthquake occurred in Nepal in </a:t>
            </a:r>
            <a:r>
              <a:rPr lang="en-GB" sz="3600" b="1">
                <a:solidFill>
                  <a:srgbClr val="FF6600"/>
                </a:solidFill>
              </a:rPr>
              <a:t>April 2015</a:t>
            </a:r>
            <a:endParaRPr lang="en-GB" sz="3600" b="1" dirty="0">
              <a:solidFill>
                <a:srgbClr val="FF6600"/>
              </a:solidFill>
            </a:endParaRPr>
          </a:p>
        </p:txBody>
      </p:sp>
    </p:spTree>
    <p:extLst>
      <p:ext uri="{BB962C8B-B14F-4D97-AF65-F5344CB8AC3E}">
        <p14:creationId xmlns:p14="http://schemas.microsoft.com/office/powerpoint/2010/main" val="3029951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rot="16200000">
            <a:off x="864267" y="-1476843"/>
            <a:ext cx="6858000" cy="9811685"/>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24723"/>
            <a:ext cx="5880490" cy="5808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ular Callout 4"/>
          <p:cNvSpPr/>
          <p:nvPr/>
        </p:nvSpPr>
        <p:spPr>
          <a:xfrm>
            <a:off x="5076056" y="260648"/>
            <a:ext cx="3900013" cy="1800200"/>
          </a:xfrm>
          <a:prstGeom prst="wedgeRoundRectCallout">
            <a:avLst>
              <a:gd name="adj1" fmla="val -45330"/>
              <a:gd name="adj2" fmla="val 79025"/>
              <a:gd name="adj3" fmla="val 16667"/>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rgbClr val="FFFF00"/>
                </a:solidFill>
              </a:rPr>
              <a:t>Structure of the Earth</a:t>
            </a:r>
          </a:p>
        </p:txBody>
      </p:sp>
      <p:sp>
        <p:nvSpPr>
          <p:cNvPr id="3" name="TextBox 2"/>
          <p:cNvSpPr txBox="1"/>
          <p:nvPr/>
        </p:nvSpPr>
        <p:spPr>
          <a:xfrm>
            <a:off x="6300192" y="3284984"/>
            <a:ext cx="2448272" cy="2862322"/>
          </a:xfrm>
          <a:prstGeom prst="rect">
            <a:avLst/>
          </a:prstGeom>
          <a:noFill/>
        </p:spPr>
        <p:txBody>
          <a:bodyPr wrap="square" rtlCol="0">
            <a:spAutoFit/>
          </a:bodyPr>
          <a:lstStyle/>
          <a:p>
            <a:r>
              <a:rPr lang="en-GB" sz="3600" b="1" dirty="0">
                <a:solidFill>
                  <a:srgbClr val="934BC9"/>
                </a:solidFill>
              </a:rPr>
              <a:t>What are the different layers of the Earth?</a:t>
            </a:r>
          </a:p>
        </p:txBody>
      </p:sp>
    </p:spTree>
    <p:extLst>
      <p:ext uri="{BB962C8B-B14F-4D97-AF65-F5344CB8AC3E}">
        <p14:creationId xmlns:p14="http://schemas.microsoft.com/office/powerpoint/2010/main" val="2378534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latin typeface="+mn-lt"/>
            </a:endParaRPr>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rot="16200000">
            <a:off x="864267" y="-1476843"/>
            <a:ext cx="6858000" cy="9811685"/>
          </a:xfrm>
          <a:prstGeom prst="rect">
            <a:avLst/>
          </a:prstGeom>
        </p:spPr>
      </p:pic>
      <p:pic>
        <p:nvPicPr>
          <p:cNvPr id="7" name="Picture 50" descr="C:\Users\amy.ball\Downloads\1200px-Plates_tect2_en.svg.png"/>
          <p:cNvPicPr>
            <a:picLocks noChangeAspect="1" noChangeArrowheads="1"/>
          </p:cNvPicPr>
          <p:nvPr/>
        </p:nvPicPr>
        <p:blipFill rotWithShape="1">
          <a:blip r:embed="rId4">
            <a:extLst>
              <a:ext uri="{28A0092B-C50C-407E-A947-70E740481C1C}">
                <a14:useLocalDpi xmlns:a14="http://schemas.microsoft.com/office/drawing/2010/main" val="0"/>
              </a:ext>
            </a:extLst>
          </a:blip>
          <a:srcRect l="573" t="9010" r="54304" b="28187"/>
          <a:stretch/>
        </p:blipFill>
        <p:spPr bwMode="auto">
          <a:xfrm rot="21445788">
            <a:off x="2856851" y="355552"/>
            <a:ext cx="5799356" cy="5509235"/>
          </a:xfrm>
          <a:prstGeom prst="snip2DiagRect">
            <a:avLst/>
          </a:prstGeom>
          <a:noFill/>
          <a:ln w="76200">
            <a:solidFill>
              <a:srgbClr val="7030A0"/>
            </a:solidFill>
          </a:ln>
          <a:effectLst/>
          <a:extLst>
            <a:ext uri="{909E8E84-426E-40DD-AFC4-6F175D3DCCD1}">
              <a14:hiddenFill xmlns:a14="http://schemas.microsoft.com/office/drawing/2010/main">
                <a:solidFill>
                  <a:srgbClr val="FFFFFF"/>
                </a:solidFill>
              </a14:hiddenFill>
            </a:ext>
          </a:extLst>
        </p:spPr>
      </p:pic>
      <p:pic>
        <p:nvPicPr>
          <p:cNvPr id="5" name="Picture 4"/>
          <p:cNvPicPr/>
          <p:nvPr/>
        </p:nvPicPr>
        <p:blipFill rotWithShape="1">
          <a:blip r:embed="rId5" cstate="print">
            <a:extLst>
              <a:ext uri="{28A0092B-C50C-407E-A947-70E740481C1C}">
                <a14:useLocalDpi xmlns:a14="http://schemas.microsoft.com/office/drawing/2010/main" val="0"/>
              </a:ext>
            </a:extLst>
          </a:blip>
          <a:srcRect l="4831" t="5682" r="3933" b="9463"/>
          <a:stretch/>
        </p:blipFill>
        <p:spPr bwMode="auto">
          <a:xfrm rot="20839232">
            <a:off x="-449774" y="942976"/>
            <a:ext cx="2734808" cy="1374457"/>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rot="20885380">
            <a:off x="125111" y="1214705"/>
            <a:ext cx="1657826" cy="830997"/>
          </a:xfrm>
          <a:prstGeom prst="rect">
            <a:avLst/>
          </a:prstGeom>
          <a:noFill/>
        </p:spPr>
        <p:txBody>
          <a:bodyPr wrap="none" rtlCol="0">
            <a:spAutoFit/>
          </a:bodyPr>
          <a:lstStyle/>
          <a:p>
            <a:r>
              <a:rPr lang="en-GB" sz="4800" b="1" dirty="0">
                <a:solidFill>
                  <a:srgbClr val="7030A0"/>
                </a:solidFill>
              </a:rPr>
              <a:t>Japan</a:t>
            </a:r>
          </a:p>
        </p:txBody>
      </p:sp>
      <p:sp>
        <p:nvSpPr>
          <p:cNvPr id="9" name="Freeform 8"/>
          <p:cNvSpPr/>
          <p:nvPr/>
        </p:nvSpPr>
        <p:spPr>
          <a:xfrm rot="17458107">
            <a:off x="2771348" y="551976"/>
            <a:ext cx="428424" cy="2821619"/>
          </a:xfrm>
          <a:custGeom>
            <a:avLst/>
            <a:gdLst>
              <a:gd name="connsiteX0" fmla="*/ 1941342 w 2009320"/>
              <a:gd name="connsiteY0" fmla="*/ 0 h 1519311"/>
              <a:gd name="connsiteX1" fmla="*/ 1772530 w 2009320"/>
              <a:gd name="connsiteY1" fmla="*/ 1026942 h 1519311"/>
              <a:gd name="connsiteX2" fmla="*/ 0 w 2009320"/>
              <a:gd name="connsiteY2" fmla="*/ 1519311 h 1519311"/>
              <a:gd name="connsiteX0" fmla="*/ 379828 w 398590"/>
              <a:gd name="connsiteY0" fmla="*/ 0 h 2729133"/>
              <a:gd name="connsiteX1" fmla="*/ 211016 w 398590"/>
              <a:gd name="connsiteY1" fmla="*/ 1026942 h 2729133"/>
              <a:gd name="connsiteX2" fmla="*/ 0 w 398590"/>
              <a:gd name="connsiteY2" fmla="*/ 2729133 h 2729133"/>
              <a:gd name="connsiteX0" fmla="*/ 379828 w 525018"/>
              <a:gd name="connsiteY0" fmla="*/ 0 h 2729133"/>
              <a:gd name="connsiteX1" fmla="*/ 506438 w 525018"/>
              <a:gd name="connsiteY1" fmla="*/ 1083213 h 2729133"/>
              <a:gd name="connsiteX2" fmla="*/ 0 w 525018"/>
              <a:gd name="connsiteY2" fmla="*/ 2729133 h 2729133"/>
              <a:gd name="connsiteX0" fmla="*/ 379828 w 513880"/>
              <a:gd name="connsiteY0" fmla="*/ 0 h 2729133"/>
              <a:gd name="connsiteX1" fmla="*/ 506438 w 513880"/>
              <a:gd name="connsiteY1" fmla="*/ 1083213 h 2729133"/>
              <a:gd name="connsiteX2" fmla="*/ 182619 w 513880"/>
              <a:gd name="connsiteY2" fmla="*/ 2243932 h 2729133"/>
              <a:gd name="connsiteX3" fmla="*/ 0 w 513880"/>
              <a:gd name="connsiteY3" fmla="*/ 2729133 h 2729133"/>
              <a:gd name="connsiteX0" fmla="*/ 379828 w 428424"/>
              <a:gd name="connsiteY0" fmla="*/ 0 h 2729133"/>
              <a:gd name="connsiteX1" fmla="*/ 393896 w 428424"/>
              <a:gd name="connsiteY1" fmla="*/ 1041010 h 2729133"/>
              <a:gd name="connsiteX2" fmla="*/ 182619 w 428424"/>
              <a:gd name="connsiteY2" fmla="*/ 2243932 h 2729133"/>
              <a:gd name="connsiteX3" fmla="*/ 0 w 428424"/>
              <a:gd name="connsiteY3" fmla="*/ 2729133 h 2729133"/>
            </a:gdLst>
            <a:ahLst/>
            <a:cxnLst>
              <a:cxn ang="0">
                <a:pos x="connsiteX0" y="connsiteY0"/>
              </a:cxn>
              <a:cxn ang="0">
                <a:pos x="connsiteX1" y="connsiteY1"/>
              </a:cxn>
              <a:cxn ang="0">
                <a:pos x="connsiteX2" y="connsiteY2"/>
              </a:cxn>
              <a:cxn ang="0">
                <a:pos x="connsiteX3" y="connsiteY3"/>
              </a:cxn>
            </a:cxnLst>
            <a:rect l="l" t="t" r="r" b="b"/>
            <a:pathLst>
              <a:path w="428424" h="2729133">
                <a:moveTo>
                  <a:pt x="379828" y="0"/>
                </a:moveTo>
                <a:cubicBezTo>
                  <a:pt x="457200" y="386862"/>
                  <a:pt x="426764" y="667021"/>
                  <a:pt x="393896" y="1041010"/>
                </a:cubicBezTo>
                <a:cubicBezTo>
                  <a:pt x="361028" y="1414999"/>
                  <a:pt x="267025" y="1969612"/>
                  <a:pt x="182619" y="2243932"/>
                </a:cubicBezTo>
                <a:cubicBezTo>
                  <a:pt x="98213" y="2518252"/>
                  <a:pt x="6990" y="2723294"/>
                  <a:pt x="0" y="2729133"/>
                </a:cubicBezTo>
              </a:path>
            </a:pathLst>
          </a:custGeom>
          <a:noFill/>
          <a:ln w="76200">
            <a:solidFill>
              <a:srgbClr val="FF6600"/>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I:\Education\Festivals\Lyme Regis Fossil Festival\LR FF 2017\Plate tectonics passport\images\Tsunami hazard sign alaska C Samir Luther Flickr croppe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79275">
            <a:off x="363495" y="3341489"/>
            <a:ext cx="2651791" cy="2977237"/>
          </a:xfrm>
          <a:prstGeom prst="snip2DiagRect">
            <a:avLst>
              <a:gd name="adj1" fmla="val 18868"/>
              <a:gd name="adj2" fmla="val 0"/>
            </a:avLst>
          </a:prstGeom>
          <a:solidFill>
            <a:schemeClr val="accent2"/>
          </a:solidFill>
          <a:ln w="76200">
            <a:solidFill>
              <a:srgbClr val="7030A0"/>
            </a:solidFill>
          </a:ln>
          <a:extLst/>
        </p:spPr>
      </p:pic>
      <p:pic>
        <p:nvPicPr>
          <p:cNvPr id="11" name="Picture 3" descr="I:\Education\Festivals\Lyme Regis Fossil Festival\LR FF 2017\Plate tectonics passport\images\icons etc\Volcan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8796" y="99154"/>
            <a:ext cx="1231717" cy="1227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357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latin typeface="+mn-lt"/>
            </a:endParaRPr>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rot="16200000">
            <a:off x="864267" y="-1476843"/>
            <a:ext cx="6858000" cy="9811685"/>
          </a:xfrm>
          <a:prstGeom prst="rect">
            <a:avLst/>
          </a:prstGeom>
        </p:spPr>
      </p:pic>
      <p:pic>
        <p:nvPicPr>
          <p:cNvPr id="6" name="Picture 5"/>
          <p:cNvPicPr/>
          <p:nvPr/>
        </p:nvPicPr>
        <p:blipFill rotWithShape="1">
          <a:blip r:embed="rId4" cstate="print">
            <a:extLst>
              <a:ext uri="{28A0092B-C50C-407E-A947-70E740481C1C}">
                <a14:useLocalDpi xmlns:a14="http://schemas.microsoft.com/office/drawing/2010/main" val="0"/>
              </a:ext>
            </a:extLst>
          </a:blip>
          <a:srcRect l="4831" t="5682" r="3933" b="9463"/>
          <a:stretch/>
        </p:blipFill>
        <p:spPr bwMode="auto">
          <a:xfrm rot="824174">
            <a:off x="4948900" y="452810"/>
            <a:ext cx="3979463" cy="1374457"/>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rot="803909">
            <a:off x="6109719" y="724539"/>
            <a:ext cx="1657826" cy="830997"/>
          </a:xfrm>
          <a:prstGeom prst="rect">
            <a:avLst/>
          </a:prstGeom>
          <a:noFill/>
        </p:spPr>
        <p:txBody>
          <a:bodyPr wrap="none" rtlCol="0">
            <a:spAutoFit/>
          </a:bodyPr>
          <a:lstStyle/>
          <a:p>
            <a:r>
              <a:rPr lang="en-GB" sz="4800" b="1" dirty="0">
                <a:solidFill>
                  <a:srgbClr val="7030A0"/>
                </a:solidFill>
              </a:rPr>
              <a:t>Japan</a:t>
            </a:r>
          </a:p>
        </p:txBody>
      </p:sp>
      <p:sp>
        <p:nvSpPr>
          <p:cNvPr id="9" name="Rounded Rectangle 8"/>
          <p:cNvSpPr/>
          <p:nvPr/>
        </p:nvSpPr>
        <p:spPr>
          <a:xfrm>
            <a:off x="-396552" y="2996952"/>
            <a:ext cx="9385251" cy="2650066"/>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rPr>
              <a:t>Tsunamis are huge waves that can be triggered by earthquakes. When they crash on land they can kill and injure thousands of people and completely wipe out buildings and homes.</a:t>
            </a:r>
          </a:p>
        </p:txBody>
      </p:sp>
      <p:sp>
        <p:nvSpPr>
          <p:cNvPr id="10" name="Rounded Rectangle 9"/>
          <p:cNvSpPr/>
          <p:nvPr/>
        </p:nvSpPr>
        <p:spPr>
          <a:xfrm rot="21355706">
            <a:off x="-225199" y="5627546"/>
            <a:ext cx="5504204" cy="965668"/>
          </a:xfrm>
          <a:prstGeom prst="roundRect">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rgbClr val="FF6600"/>
                </a:solidFill>
              </a:rPr>
              <a:t>Pacific Ring of Fire</a:t>
            </a:r>
          </a:p>
        </p:txBody>
      </p:sp>
      <p:sp>
        <p:nvSpPr>
          <p:cNvPr id="8" name="Rounded Rectangle 7"/>
          <p:cNvSpPr/>
          <p:nvPr/>
        </p:nvSpPr>
        <p:spPr>
          <a:xfrm rot="421080">
            <a:off x="2812372" y="1842448"/>
            <a:ext cx="6260340" cy="1025552"/>
          </a:xfrm>
          <a:prstGeom prst="roundRect">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rgbClr val="FF6600"/>
                </a:solidFill>
              </a:rPr>
              <a:t>Convergent plate boundary</a:t>
            </a:r>
          </a:p>
        </p:txBody>
      </p:sp>
      <p:sp>
        <p:nvSpPr>
          <p:cNvPr id="5" name="Rounded Rectangular Callout 4"/>
          <p:cNvSpPr/>
          <p:nvPr/>
        </p:nvSpPr>
        <p:spPr>
          <a:xfrm rot="21187479">
            <a:off x="-396553" y="419116"/>
            <a:ext cx="3574466" cy="1441842"/>
          </a:xfrm>
          <a:prstGeom prst="wedgeRoundRectCallout">
            <a:avLst>
              <a:gd name="adj1" fmla="val 32618"/>
              <a:gd name="adj2" fmla="val 90195"/>
              <a:gd name="adj3" fmla="val 16667"/>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solidFill>
                  <a:srgbClr val="FFFF00"/>
                </a:solidFill>
              </a:rPr>
              <a:t>Answers!</a:t>
            </a:r>
          </a:p>
        </p:txBody>
      </p:sp>
    </p:spTree>
    <p:extLst>
      <p:ext uri="{BB962C8B-B14F-4D97-AF65-F5344CB8AC3E}">
        <p14:creationId xmlns:p14="http://schemas.microsoft.com/office/powerpoint/2010/main" val="3029951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rot="16200000">
            <a:off x="864267" y="-1476843"/>
            <a:ext cx="6858000" cy="9811685"/>
          </a:xfrm>
          <a:prstGeom prst="rect">
            <a:avLst/>
          </a:prstGeom>
        </p:spPr>
      </p:pic>
      <p:pic>
        <p:nvPicPr>
          <p:cNvPr id="5" name="Picture 4"/>
          <p:cNvPicPr/>
          <p:nvPr/>
        </p:nvPicPr>
        <p:blipFill rotWithShape="1">
          <a:blip r:embed="rId4" cstate="print">
            <a:extLst>
              <a:ext uri="{28A0092B-C50C-407E-A947-70E740481C1C}">
                <a14:useLocalDpi xmlns:a14="http://schemas.microsoft.com/office/drawing/2010/main" val="0"/>
              </a:ext>
            </a:extLst>
          </a:blip>
          <a:srcRect l="4831" t="5682" r="3933" b="9463"/>
          <a:stretch/>
        </p:blipFill>
        <p:spPr bwMode="auto">
          <a:xfrm rot="522747">
            <a:off x="3740779" y="467565"/>
            <a:ext cx="5427721" cy="1374457"/>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rot="589929">
            <a:off x="4226539" y="756462"/>
            <a:ext cx="4680256" cy="830997"/>
          </a:xfrm>
          <a:prstGeom prst="rect">
            <a:avLst/>
          </a:prstGeom>
          <a:noFill/>
        </p:spPr>
        <p:txBody>
          <a:bodyPr wrap="none" rtlCol="0">
            <a:spAutoFit/>
          </a:bodyPr>
          <a:lstStyle/>
          <a:p>
            <a:r>
              <a:rPr lang="en-GB" sz="4800" b="1" dirty="0">
                <a:solidFill>
                  <a:srgbClr val="7030A0"/>
                </a:solidFill>
              </a:rPr>
              <a:t>San Andreas fault</a:t>
            </a:r>
          </a:p>
        </p:txBody>
      </p:sp>
      <p:pic>
        <p:nvPicPr>
          <p:cNvPr id="4099" name="Picture 3" descr="I:\Education\Festivals\Lyme Regis Fossil Festival\LR FF 2017\Plate tectonics passport\images\San_Andrea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800241">
            <a:off x="5726668" y="1983045"/>
            <a:ext cx="3005667" cy="4398293"/>
          </a:xfrm>
          <a:prstGeom prst="snip2DiagRect">
            <a:avLst/>
          </a:prstGeom>
          <a:noFill/>
          <a:ln w="76200">
            <a:solidFill>
              <a:srgbClr val="7030A0"/>
            </a:solidFill>
          </a:ln>
          <a:extLst>
            <a:ext uri="{909E8E84-426E-40DD-AFC4-6F175D3DCCD1}">
              <a14:hiddenFill xmlns:a14="http://schemas.microsoft.com/office/drawing/2010/main">
                <a:solidFill>
                  <a:srgbClr val="FFFFFF"/>
                </a:solidFill>
              </a14:hiddenFill>
            </a:ext>
          </a:extLst>
        </p:spPr>
      </p:pic>
      <p:pic>
        <p:nvPicPr>
          <p:cNvPr id="4100" name="Picture 4" descr="I:\Education\Festivals\Lyme Regis Fossil Festival\LR FF 2017\Plate tectonics passport\images\pics from BGS\IMG_166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019406">
            <a:off x="164538" y="564698"/>
            <a:ext cx="3892051" cy="2919038"/>
          </a:xfrm>
          <a:prstGeom prst="snip2DiagRect">
            <a:avLst/>
          </a:prstGeom>
          <a:noFill/>
          <a:ln w="76200">
            <a:solidFill>
              <a:srgbClr val="7030A0"/>
            </a:solidFill>
          </a:ln>
          <a:extLst>
            <a:ext uri="{909E8E84-426E-40DD-AFC4-6F175D3DCCD1}">
              <a14:hiddenFill xmlns:a14="http://schemas.microsoft.com/office/drawing/2010/main">
                <a:solidFill>
                  <a:srgbClr val="FFFFFF"/>
                </a:solidFill>
              </a14:hiddenFill>
            </a:ext>
          </a:extLst>
        </p:spPr>
      </p:pic>
      <p:pic>
        <p:nvPicPr>
          <p:cNvPr id="4098" name="Picture 2" descr="I:\Education\Festivals\Lyme Regis Fossil Festival\LR FF 2017\Plate tectonics passport\images\san andreas with labe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315671">
            <a:off x="-324544" y="3905179"/>
            <a:ext cx="6336704" cy="2405453"/>
          </a:xfrm>
          <a:prstGeom prst="rect">
            <a:avLst/>
          </a:prstGeom>
          <a:noFill/>
          <a:ln w="76200">
            <a:solidFill>
              <a:srgbClr val="FF66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357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latin typeface="+mn-lt"/>
            </a:endParaRPr>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rot="16200000">
            <a:off x="864267" y="-1476843"/>
            <a:ext cx="6858000" cy="9811685"/>
          </a:xfrm>
          <a:prstGeom prst="rect">
            <a:avLst/>
          </a:prstGeom>
        </p:spPr>
      </p:pic>
      <p:pic>
        <p:nvPicPr>
          <p:cNvPr id="6" name="Picture 5"/>
          <p:cNvPicPr/>
          <p:nvPr/>
        </p:nvPicPr>
        <p:blipFill rotWithShape="1">
          <a:blip r:embed="rId4" cstate="print">
            <a:extLst>
              <a:ext uri="{28A0092B-C50C-407E-A947-70E740481C1C}">
                <a14:useLocalDpi xmlns:a14="http://schemas.microsoft.com/office/drawing/2010/main" val="0"/>
              </a:ext>
            </a:extLst>
          </a:blip>
          <a:srcRect l="4831" t="5682" r="3933" b="9463"/>
          <a:stretch/>
        </p:blipFill>
        <p:spPr bwMode="auto">
          <a:xfrm>
            <a:off x="3633971" y="368417"/>
            <a:ext cx="5281985" cy="1374457"/>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3916682" y="640146"/>
            <a:ext cx="4759893" cy="830997"/>
          </a:xfrm>
          <a:prstGeom prst="rect">
            <a:avLst/>
          </a:prstGeom>
          <a:noFill/>
        </p:spPr>
        <p:txBody>
          <a:bodyPr wrap="none" rtlCol="0">
            <a:spAutoFit/>
          </a:bodyPr>
          <a:lstStyle/>
          <a:p>
            <a:r>
              <a:rPr lang="en-GB" sz="4800" b="1" dirty="0">
                <a:solidFill>
                  <a:srgbClr val="7030A0"/>
                </a:solidFill>
              </a:rPr>
              <a:t>San Andreas Fault</a:t>
            </a:r>
          </a:p>
        </p:txBody>
      </p:sp>
      <p:sp>
        <p:nvSpPr>
          <p:cNvPr id="8" name="Rounded Rectangle 7"/>
          <p:cNvSpPr/>
          <p:nvPr/>
        </p:nvSpPr>
        <p:spPr>
          <a:xfrm rot="21395249">
            <a:off x="-198616" y="3366692"/>
            <a:ext cx="9237040" cy="1803142"/>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Geologists can measure the magnitude of earthquakes by using an instrument called a seismometer. </a:t>
            </a:r>
            <a:endParaRPr lang="en-GB" sz="3600" b="1" dirty="0">
              <a:solidFill>
                <a:schemeClr val="bg1"/>
              </a:solidFill>
            </a:endParaRPr>
          </a:p>
        </p:txBody>
      </p:sp>
      <p:sp>
        <p:nvSpPr>
          <p:cNvPr id="9" name="Rounded Rectangle 8"/>
          <p:cNvSpPr/>
          <p:nvPr/>
        </p:nvSpPr>
        <p:spPr>
          <a:xfrm>
            <a:off x="-192457" y="2052501"/>
            <a:ext cx="9198534" cy="1211015"/>
          </a:xfrm>
          <a:prstGeom prst="roundRect">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FF6600"/>
                </a:solidFill>
              </a:rPr>
              <a:t>A transform boundary is where plates are moving alongside each other</a:t>
            </a:r>
          </a:p>
        </p:txBody>
      </p:sp>
      <p:sp>
        <p:nvSpPr>
          <p:cNvPr id="5" name="Rounded Rectangular Callout 4"/>
          <p:cNvSpPr/>
          <p:nvPr/>
        </p:nvSpPr>
        <p:spPr>
          <a:xfrm rot="21430553">
            <a:off x="-177267" y="193077"/>
            <a:ext cx="3574466" cy="1441842"/>
          </a:xfrm>
          <a:prstGeom prst="wedgeRoundRectCallout">
            <a:avLst>
              <a:gd name="adj1" fmla="val 46688"/>
              <a:gd name="adj2" fmla="val 82796"/>
              <a:gd name="adj3" fmla="val 16667"/>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solidFill>
                  <a:srgbClr val="FFFF00"/>
                </a:solidFill>
              </a:rPr>
              <a:t>Answers!</a:t>
            </a:r>
          </a:p>
        </p:txBody>
      </p:sp>
      <p:sp>
        <p:nvSpPr>
          <p:cNvPr id="10" name="Rounded Rectangle 9"/>
          <p:cNvSpPr/>
          <p:nvPr/>
        </p:nvSpPr>
        <p:spPr>
          <a:xfrm rot="176270">
            <a:off x="-306000" y="5248104"/>
            <a:ext cx="9198534" cy="1211015"/>
          </a:xfrm>
          <a:prstGeom prst="roundRect">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FF6600"/>
                </a:solidFill>
              </a:rPr>
              <a:t>The Pacific plate and the North American plate are moving in a North West direction</a:t>
            </a:r>
          </a:p>
        </p:txBody>
      </p:sp>
    </p:spTree>
    <p:extLst>
      <p:ext uri="{BB962C8B-B14F-4D97-AF65-F5344CB8AC3E}">
        <p14:creationId xmlns:p14="http://schemas.microsoft.com/office/powerpoint/2010/main" val="3029951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latin typeface="+mn-lt"/>
            </a:endParaRPr>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rot="16200000">
            <a:off x="781078" y="-1476842"/>
            <a:ext cx="6858000" cy="9811685"/>
          </a:xfrm>
          <a:prstGeom prst="rect">
            <a:avLst/>
          </a:prstGeom>
        </p:spPr>
      </p:pic>
      <p:pic>
        <p:nvPicPr>
          <p:cNvPr id="5" name="Picture 4"/>
          <p:cNvPicPr/>
          <p:nvPr/>
        </p:nvPicPr>
        <p:blipFill rotWithShape="1">
          <a:blip r:embed="rId4" cstate="print">
            <a:extLst>
              <a:ext uri="{28A0092B-C50C-407E-A947-70E740481C1C}">
                <a14:useLocalDpi xmlns:a14="http://schemas.microsoft.com/office/drawing/2010/main" val="0"/>
              </a:ext>
            </a:extLst>
          </a:blip>
          <a:srcRect l="4831" t="5682" r="3933" b="9463"/>
          <a:stretch/>
        </p:blipFill>
        <p:spPr bwMode="auto">
          <a:xfrm rot="21097584">
            <a:off x="-96817" y="436761"/>
            <a:ext cx="3070816" cy="1374457"/>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rot="21077319">
            <a:off x="634969" y="742801"/>
            <a:ext cx="1930144" cy="830997"/>
          </a:xfrm>
          <a:prstGeom prst="rect">
            <a:avLst/>
          </a:prstGeom>
          <a:noFill/>
        </p:spPr>
        <p:txBody>
          <a:bodyPr wrap="none" rtlCol="0">
            <a:spAutoFit/>
          </a:bodyPr>
          <a:lstStyle/>
          <a:p>
            <a:r>
              <a:rPr lang="en-GB" sz="4800" b="1" dirty="0">
                <a:solidFill>
                  <a:srgbClr val="7030A0"/>
                </a:solidFill>
              </a:rPr>
              <a:t>Hawaii</a:t>
            </a:r>
          </a:p>
        </p:txBody>
      </p:sp>
      <p:pic>
        <p:nvPicPr>
          <p:cNvPr id="5129" name="Picture 9" descr="I:\Education\Festivals\Lyme Regis Fossil Festival\LR FF 2017\Plate tectonics passport\images\kilauea puu oo pub dom USG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93868">
            <a:off x="5055091" y="621155"/>
            <a:ext cx="3754572" cy="5615686"/>
          </a:xfrm>
          <a:prstGeom prst="snip2DiagRect">
            <a:avLst/>
          </a:prstGeom>
          <a:noFill/>
          <a:ln w="57150">
            <a:solidFill>
              <a:srgbClr val="FF6600"/>
            </a:solidFill>
          </a:ln>
          <a:extLst>
            <a:ext uri="{909E8E84-426E-40DD-AFC4-6F175D3DCCD1}">
              <a14:hiddenFill xmlns:a14="http://schemas.microsoft.com/office/drawing/2010/main">
                <a:solidFill>
                  <a:srgbClr val="FFFFFF"/>
                </a:solidFill>
              </a14:hiddenFill>
            </a:ext>
          </a:extLst>
        </p:spPr>
      </p:pic>
      <p:pic>
        <p:nvPicPr>
          <p:cNvPr id="5122" name="Picture 2" descr="I:\Education\Festivals\Lyme Regis Fossil Festival\LR FF 2017\Plate tectonics passport\images\Hawaii with labels v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528" y="4293096"/>
            <a:ext cx="5916270" cy="1959940"/>
          </a:xfrm>
          <a:prstGeom prst="rect">
            <a:avLst/>
          </a:prstGeom>
          <a:noFill/>
          <a:ln w="76200">
            <a:solidFill>
              <a:srgbClr val="7030A0"/>
            </a:solidFill>
          </a:ln>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543997" y="987096"/>
            <a:ext cx="1512168" cy="1077218"/>
          </a:xfrm>
          <a:prstGeom prst="rect">
            <a:avLst/>
          </a:prstGeom>
          <a:noFill/>
        </p:spPr>
        <p:txBody>
          <a:bodyPr wrap="square" rtlCol="0">
            <a:spAutoFit/>
          </a:bodyPr>
          <a:lstStyle/>
          <a:p>
            <a:r>
              <a:rPr lang="en-GB" sz="3200" b="1" dirty="0">
                <a:solidFill>
                  <a:srgbClr val="7030A0"/>
                </a:solidFill>
              </a:rPr>
              <a:t>Shield volcano</a:t>
            </a:r>
          </a:p>
        </p:txBody>
      </p:sp>
      <p:pic>
        <p:nvPicPr>
          <p:cNvPr id="17" name="Picture 16"/>
          <p:cNvPicPr/>
          <p:nvPr/>
        </p:nvPicPr>
        <p:blipFill rotWithShape="1">
          <a:blip r:embed="rId7" cstate="print">
            <a:extLst>
              <a:ext uri="{28A0092B-C50C-407E-A947-70E740481C1C}">
                <a14:useLocalDpi xmlns:a14="http://schemas.microsoft.com/office/drawing/2010/main" val="0"/>
              </a:ext>
            </a:extLst>
          </a:blip>
          <a:srcRect b="7103"/>
          <a:stretch/>
        </p:blipFill>
        <p:spPr bwMode="auto">
          <a:xfrm>
            <a:off x="0" y="2204864"/>
            <a:ext cx="4133823" cy="1750771"/>
          </a:xfrm>
          <a:prstGeom prst="rect">
            <a:avLst/>
          </a:prstGeom>
          <a:ln>
            <a:noFill/>
          </a:ln>
          <a:extLst>
            <a:ext uri="{53640926-AAD7-44D8-BBD7-CCE9431645EC}">
              <a14:shadowObscured xmlns:a14="http://schemas.microsoft.com/office/drawing/2010/main"/>
            </a:ext>
          </a:extLst>
        </p:spPr>
      </p:pic>
      <p:sp>
        <p:nvSpPr>
          <p:cNvPr id="16" name="Freeform 15"/>
          <p:cNvSpPr/>
          <p:nvPr/>
        </p:nvSpPr>
        <p:spPr>
          <a:xfrm rot="1785449">
            <a:off x="3843597" y="1845738"/>
            <a:ext cx="395017" cy="1359683"/>
          </a:xfrm>
          <a:custGeom>
            <a:avLst/>
            <a:gdLst>
              <a:gd name="connsiteX0" fmla="*/ 1941342 w 2009320"/>
              <a:gd name="connsiteY0" fmla="*/ 0 h 1519311"/>
              <a:gd name="connsiteX1" fmla="*/ 1772530 w 2009320"/>
              <a:gd name="connsiteY1" fmla="*/ 1026942 h 1519311"/>
              <a:gd name="connsiteX2" fmla="*/ 0 w 2009320"/>
              <a:gd name="connsiteY2" fmla="*/ 1519311 h 1519311"/>
              <a:gd name="connsiteX0" fmla="*/ 379828 w 398590"/>
              <a:gd name="connsiteY0" fmla="*/ 0 h 2729133"/>
              <a:gd name="connsiteX1" fmla="*/ 211016 w 398590"/>
              <a:gd name="connsiteY1" fmla="*/ 1026942 h 2729133"/>
              <a:gd name="connsiteX2" fmla="*/ 0 w 398590"/>
              <a:gd name="connsiteY2" fmla="*/ 2729133 h 2729133"/>
              <a:gd name="connsiteX0" fmla="*/ 379828 w 525018"/>
              <a:gd name="connsiteY0" fmla="*/ 0 h 2729133"/>
              <a:gd name="connsiteX1" fmla="*/ 506438 w 525018"/>
              <a:gd name="connsiteY1" fmla="*/ 1083213 h 2729133"/>
              <a:gd name="connsiteX2" fmla="*/ 0 w 525018"/>
              <a:gd name="connsiteY2" fmla="*/ 2729133 h 2729133"/>
              <a:gd name="connsiteX0" fmla="*/ 379828 w 513880"/>
              <a:gd name="connsiteY0" fmla="*/ 0 h 2729133"/>
              <a:gd name="connsiteX1" fmla="*/ 506438 w 513880"/>
              <a:gd name="connsiteY1" fmla="*/ 1083213 h 2729133"/>
              <a:gd name="connsiteX2" fmla="*/ 182619 w 513880"/>
              <a:gd name="connsiteY2" fmla="*/ 2243932 h 2729133"/>
              <a:gd name="connsiteX3" fmla="*/ 0 w 513880"/>
              <a:gd name="connsiteY3" fmla="*/ 2729133 h 2729133"/>
              <a:gd name="connsiteX0" fmla="*/ 379828 w 428424"/>
              <a:gd name="connsiteY0" fmla="*/ 0 h 2729133"/>
              <a:gd name="connsiteX1" fmla="*/ 393896 w 428424"/>
              <a:gd name="connsiteY1" fmla="*/ 1041010 h 2729133"/>
              <a:gd name="connsiteX2" fmla="*/ 182619 w 428424"/>
              <a:gd name="connsiteY2" fmla="*/ 2243932 h 2729133"/>
              <a:gd name="connsiteX3" fmla="*/ 0 w 428424"/>
              <a:gd name="connsiteY3" fmla="*/ 2729133 h 2729133"/>
            </a:gdLst>
            <a:ahLst/>
            <a:cxnLst>
              <a:cxn ang="0">
                <a:pos x="connsiteX0" y="connsiteY0"/>
              </a:cxn>
              <a:cxn ang="0">
                <a:pos x="connsiteX1" y="connsiteY1"/>
              </a:cxn>
              <a:cxn ang="0">
                <a:pos x="connsiteX2" y="connsiteY2"/>
              </a:cxn>
              <a:cxn ang="0">
                <a:pos x="connsiteX3" y="connsiteY3"/>
              </a:cxn>
            </a:cxnLst>
            <a:rect l="l" t="t" r="r" b="b"/>
            <a:pathLst>
              <a:path w="428424" h="2729133">
                <a:moveTo>
                  <a:pt x="379828" y="0"/>
                </a:moveTo>
                <a:cubicBezTo>
                  <a:pt x="457200" y="386862"/>
                  <a:pt x="426764" y="667021"/>
                  <a:pt x="393896" y="1041010"/>
                </a:cubicBezTo>
                <a:cubicBezTo>
                  <a:pt x="361028" y="1414999"/>
                  <a:pt x="267025" y="1969612"/>
                  <a:pt x="182619" y="2243932"/>
                </a:cubicBezTo>
                <a:cubicBezTo>
                  <a:pt x="98213" y="2518252"/>
                  <a:pt x="6990" y="2723294"/>
                  <a:pt x="0" y="2729133"/>
                </a:cubicBezTo>
              </a:path>
            </a:pathLst>
          </a:custGeom>
          <a:noFill/>
          <a:ln w="76200">
            <a:solidFill>
              <a:srgbClr val="FF6600"/>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65357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latin typeface="+mn-lt"/>
            </a:endParaRPr>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rot="16200000">
            <a:off x="864267" y="-1476843"/>
            <a:ext cx="6858000" cy="9811685"/>
          </a:xfrm>
          <a:prstGeom prst="rect">
            <a:avLst/>
          </a:prstGeom>
        </p:spPr>
      </p:pic>
      <p:sp>
        <p:nvSpPr>
          <p:cNvPr id="5" name="Rounded Rectangular Callout 4"/>
          <p:cNvSpPr/>
          <p:nvPr/>
        </p:nvSpPr>
        <p:spPr>
          <a:xfrm rot="21174935">
            <a:off x="-53449" y="432805"/>
            <a:ext cx="3370650" cy="1274564"/>
          </a:xfrm>
          <a:prstGeom prst="wedgeRoundRectCallout">
            <a:avLst>
              <a:gd name="adj1" fmla="val 46688"/>
              <a:gd name="adj2" fmla="val 82796"/>
              <a:gd name="adj3" fmla="val 16667"/>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solidFill>
                  <a:srgbClr val="FFFF00"/>
                </a:solidFill>
              </a:rPr>
              <a:t>Answers!</a:t>
            </a:r>
          </a:p>
        </p:txBody>
      </p:sp>
      <p:pic>
        <p:nvPicPr>
          <p:cNvPr id="6" name="Picture 5"/>
          <p:cNvPicPr/>
          <p:nvPr/>
        </p:nvPicPr>
        <p:blipFill rotWithShape="1">
          <a:blip r:embed="rId4" cstate="print">
            <a:extLst>
              <a:ext uri="{28A0092B-C50C-407E-A947-70E740481C1C}">
                <a14:useLocalDpi xmlns:a14="http://schemas.microsoft.com/office/drawing/2010/main" val="0"/>
              </a:ext>
            </a:extLst>
          </a:blip>
          <a:srcRect l="4831" t="5682" r="3933" b="9463"/>
          <a:stretch/>
        </p:blipFill>
        <p:spPr bwMode="auto">
          <a:xfrm rot="445152">
            <a:off x="3797190" y="290977"/>
            <a:ext cx="2966939" cy="1374457"/>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rot="456414">
            <a:off x="4425747" y="522951"/>
            <a:ext cx="1930144" cy="830997"/>
          </a:xfrm>
          <a:prstGeom prst="rect">
            <a:avLst/>
          </a:prstGeom>
          <a:noFill/>
        </p:spPr>
        <p:txBody>
          <a:bodyPr wrap="none" rtlCol="0">
            <a:spAutoFit/>
          </a:bodyPr>
          <a:lstStyle/>
          <a:p>
            <a:r>
              <a:rPr lang="en-GB" sz="4800" b="1" dirty="0">
                <a:solidFill>
                  <a:srgbClr val="7030A0"/>
                </a:solidFill>
              </a:rPr>
              <a:t>Hawaii</a:t>
            </a:r>
          </a:p>
        </p:txBody>
      </p:sp>
      <p:sp>
        <p:nvSpPr>
          <p:cNvPr id="9" name="TextBox 8"/>
          <p:cNvSpPr txBox="1"/>
          <p:nvPr/>
        </p:nvSpPr>
        <p:spPr>
          <a:xfrm>
            <a:off x="7100413" y="1463072"/>
            <a:ext cx="1512168" cy="461665"/>
          </a:xfrm>
          <a:prstGeom prst="rect">
            <a:avLst/>
          </a:prstGeom>
          <a:noFill/>
        </p:spPr>
        <p:txBody>
          <a:bodyPr wrap="square" rtlCol="0">
            <a:spAutoFit/>
          </a:bodyPr>
          <a:lstStyle/>
          <a:p>
            <a:r>
              <a:rPr lang="en-GB" sz="2400" b="1" dirty="0">
                <a:solidFill>
                  <a:srgbClr val="7030A0"/>
                </a:solidFill>
              </a:rPr>
              <a:t>Thick lava</a:t>
            </a:r>
          </a:p>
        </p:txBody>
      </p:sp>
      <p:sp>
        <p:nvSpPr>
          <p:cNvPr id="10" name="TextBox 9"/>
          <p:cNvSpPr txBox="1"/>
          <p:nvPr/>
        </p:nvSpPr>
        <p:spPr>
          <a:xfrm>
            <a:off x="3971937" y="1984921"/>
            <a:ext cx="1878231" cy="461665"/>
          </a:xfrm>
          <a:prstGeom prst="rect">
            <a:avLst/>
          </a:prstGeom>
          <a:noFill/>
        </p:spPr>
        <p:txBody>
          <a:bodyPr wrap="square" rtlCol="0">
            <a:spAutoFit/>
          </a:bodyPr>
          <a:lstStyle/>
          <a:p>
            <a:r>
              <a:rPr lang="en-GB" sz="2400" b="1" dirty="0">
                <a:solidFill>
                  <a:srgbClr val="7030A0"/>
                </a:solidFill>
              </a:rPr>
              <a:t>Steep slope</a:t>
            </a:r>
          </a:p>
        </p:txBody>
      </p:sp>
      <p:sp>
        <p:nvSpPr>
          <p:cNvPr id="14" name="TextBox 13"/>
          <p:cNvSpPr txBox="1"/>
          <p:nvPr/>
        </p:nvSpPr>
        <p:spPr>
          <a:xfrm>
            <a:off x="2459769" y="1937710"/>
            <a:ext cx="1833498" cy="461665"/>
          </a:xfrm>
          <a:prstGeom prst="rect">
            <a:avLst/>
          </a:prstGeom>
          <a:noFill/>
        </p:spPr>
        <p:txBody>
          <a:bodyPr wrap="square" rtlCol="0">
            <a:spAutoFit/>
          </a:bodyPr>
          <a:lstStyle/>
          <a:p>
            <a:r>
              <a:rPr lang="en-GB" sz="2400" b="1" dirty="0">
                <a:solidFill>
                  <a:srgbClr val="7030A0"/>
                </a:solidFill>
              </a:rPr>
              <a:t>Runny lava</a:t>
            </a:r>
          </a:p>
        </p:txBody>
      </p:sp>
      <p:sp>
        <p:nvSpPr>
          <p:cNvPr id="15" name="TextBox 14"/>
          <p:cNvSpPr txBox="1"/>
          <p:nvPr/>
        </p:nvSpPr>
        <p:spPr>
          <a:xfrm>
            <a:off x="-561155" y="1937710"/>
            <a:ext cx="1878231" cy="461665"/>
          </a:xfrm>
          <a:prstGeom prst="rect">
            <a:avLst/>
          </a:prstGeom>
          <a:noFill/>
        </p:spPr>
        <p:txBody>
          <a:bodyPr wrap="square" rtlCol="0">
            <a:spAutoFit/>
          </a:bodyPr>
          <a:lstStyle/>
          <a:p>
            <a:r>
              <a:rPr lang="en-GB" sz="2400" b="1" dirty="0">
                <a:solidFill>
                  <a:srgbClr val="7030A0"/>
                </a:solidFill>
              </a:rPr>
              <a:t>Gentle slope</a:t>
            </a:r>
          </a:p>
        </p:txBody>
      </p:sp>
      <p:pic>
        <p:nvPicPr>
          <p:cNvPr id="6146" name="Picture 2" descr="File:20011005-0039 DAS large.jpg"/>
          <p:cNvPicPr>
            <a:picLocks noChangeAspect="1" noChangeArrowheads="1"/>
          </p:cNvPicPr>
          <p:nvPr/>
        </p:nvPicPr>
        <p:blipFill rotWithShape="1">
          <a:blip r:embed="rId5">
            <a:extLst>
              <a:ext uri="{28A0092B-C50C-407E-A947-70E740481C1C}">
                <a14:useLocalDpi xmlns:a14="http://schemas.microsoft.com/office/drawing/2010/main" val="0"/>
              </a:ext>
            </a:extLst>
          </a:blip>
          <a:srcRect t="18693"/>
          <a:stretch/>
        </p:blipFill>
        <p:spPr bwMode="auto">
          <a:xfrm>
            <a:off x="4971698" y="4629093"/>
            <a:ext cx="3854193" cy="1958594"/>
          </a:xfrm>
          <a:prstGeom prst="snip2Diag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981294" y="4119462"/>
            <a:ext cx="3158657" cy="584775"/>
          </a:xfrm>
          <a:prstGeom prst="rect">
            <a:avLst/>
          </a:prstGeom>
          <a:noFill/>
        </p:spPr>
        <p:txBody>
          <a:bodyPr wrap="square" rtlCol="0">
            <a:spAutoFit/>
          </a:bodyPr>
          <a:lstStyle/>
          <a:p>
            <a:r>
              <a:rPr lang="en-GB" sz="3200" b="1" dirty="0">
                <a:solidFill>
                  <a:srgbClr val="FF6600"/>
                </a:solidFill>
              </a:rPr>
              <a:t>Shield volcano</a:t>
            </a:r>
          </a:p>
        </p:txBody>
      </p:sp>
      <p:sp>
        <p:nvSpPr>
          <p:cNvPr id="21" name="TextBox 20"/>
          <p:cNvSpPr txBox="1"/>
          <p:nvPr/>
        </p:nvSpPr>
        <p:spPr>
          <a:xfrm>
            <a:off x="5697200" y="4006536"/>
            <a:ext cx="3128691" cy="584775"/>
          </a:xfrm>
          <a:prstGeom prst="rect">
            <a:avLst/>
          </a:prstGeom>
          <a:noFill/>
        </p:spPr>
        <p:txBody>
          <a:bodyPr wrap="square" rtlCol="0">
            <a:spAutoFit/>
          </a:bodyPr>
          <a:lstStyle/>
          <a:p>
            <a:r>
              <a:rPr lang="en-GB" sz="3200" b="1" dirty="0">
                <a:solidFill>
                  <a:srgbClr val="FF6600"/>
                </a:solidFill>
              </a:rPr>
              <a:t>Stratovolcano</a:t>
            </a:r>
          </a:p>
        </p:txBody>
      </p:sp>
      <p:sp>
        <p:nvSpPr>
          <p:cNvPr id="18" name="Rounded Rectangle 17"/>
          <p:cNvSpPr/>
          <p:nvPr/>
        </p:nvSpPr>
        <p:spPr>
          <a:xfrm>
            <a:off x="-252536" y="4825588"/>
            <a:ext cx="5016363" cy="1483732"/>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bg1"/>
                </a:solidFill>
              </a:rPr>
              <a:t>Basalt forms from shield volcanoes</a:t>
            </a:r>
          </a:p>
        </p:txBody>
      </p:sp>
      <p:pic>
        <p:nvPicPr>
          <p:cNvPr id="22" name="Picture 21"/>
          <p:cNvPicPr/>
          <p:nvPr/>
        </p:nvPicPr>
        <p:blipFill rotWithShape="1">
          <a:blip r:embed="rId6" cstate="print">
            <a:extLst>
              <a:ext uri="{28A0092B-C50C-407E-A947-70E740481C1C}">
                <a14:useLocalDpi xmlns:a14="http://schemas.microsoft.com/office/drawing/2010/main" val="0"/>
              </a:ext>
            </a:extLst>
          </a:blip>
          <a:srcRect b="7103"/>
          <a:stretch/>
        </p:blipFill>
        <p:spPr bwMode="auto">
          <a:xfrm>
            <a:off x="302957" y="2521666"/>
            <a:ext cx="3668980" cy="1553899"/>
          </a:xfrm>
          <a:prstGeom prst="rect">
            <a:avLst/>
          </a:prstGeom>
          <a:ln>
            <a:noFill/>
          </a:ln>
          <a:extLst>
            <a:ext uri="{53640926-AAD7-44D8-BBD7-CCE9431645EC}">
              <a14:shadowObscured xmlns:a14="http://schemas.microsoft.com/office/drawing/2010/main"/>
            </a:ext>
          </a:extLst>
        </p:spPr>
      </p:pic>
      <p:pic>
        <p:nvPicPr>
          <p:cNvPr id="23" name="Picture 22"/>
          <p:cNvPicPr/>
          <p:nvPr/>
        </p:nvPicPr>
        <p:blipFill>
          <a:blip r:embed="rId7" cstate="print">
            <a:extLst>
              <a:ext uri="{28A0092B-C50C-407E-A947-70E740481C1C}">
                <a14:useLocalDpi xmlns:a14="http://schemas.microsoft.com/office/drawing/2010/main" val="0"/>
              </a:ext>
            </a:extLst>
          </a:blip>
          <a:stretch>
            <a:fillRect/>
          </a:stretch>
        </p:blipFill>
        <p:spPr>
          <a:xfrm>
            <a:off x="4510226" y="2168543"/>
            <a:ext cx="3483826" cy="1832204"/>
          </a:xfrm>
          <a:prstGeom prst="rect">
            <a:avLst/>
          </a:prstGeom>
        </p:spPr>
      </p:pic>
      <p:cxnSp>
        <p:nvCxnSpPr>
          <p:cNvPr id="12" name="Straight Connector 11"/>
          <p:cNvCxnSpPr/>
          <p:nvPr/>
        </p:nvCxnSpPr>
        <p:spPr>
          <a:xfrm flipH="1">
            <a:off x="6727772" y="1924738"/>
            <a:ext cx="756084" cy="291015"/>
          </a:xfrm>
          <a:prstGeom prst="line">
            <a:avLst/>
          </a:prstGeom>
          <a:ln w="38100">
            <a:solidFill>
              <a:srgbClr val="7030A0"/>
            </a:solidFill>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31154" y="2374578"/>
            <a:ext cx="548446" cy="393825"/>
          </a:xfrm>
          <a:prstGeom prst="line">
            <a:avLst/>
          </a:prstGeom>
          <a:ln w="38100">
            <a:solidFill>
              <a:srgbClr val="7030A0"/>
            </a:solidFill>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35379" y="2333517"/>
            <a:ext cx="404173" cy="591427"/>
          </a:xfrm>
          <a:prstGeom prst="line">
            <a:avLst/>
          </a:prstGeom>
          <a:ln w="38100">
            <a:solidFill>
              <a:srgbClr val="7030A0"/>
            </a:solidFill>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555776" y="2333517"/>
            <a:ext cx="463157" cy="188149"/>
          </a:xfrm>
          <a:prstGeom prst="line">
            <a:avLst/>
          </a:prstGeom>
          <a:ln w="38100">
            <a:solidFill>
              <a:srgbClr val="7030A0"/>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9951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latin typeface="+mn-lt"/>
            </a:endParaRPr>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rot="16200000">
            <a:off x="864267" y="-1476843"/>
            <a:ext cx="6858000" cy="9811685"/>
          </a:xfrm>
          <a:prstGeom prst="rect">
            <a:avLst/>
          </a:prstGeom>
        </p:spPr>
      </p:pic>
      <p:sp>
        <p:nvSpPr>
          <p:cNvPr id="5" name="Rounded Rectangular Callout 4"/>
          <p:cNvSpPr/>
          <p:nvPr/>
        </p:nvSpPr>
        <p:spPr>
          <a:xfrm rot="21174935">
            <a:off x="-177268" y="444734"/>
            <a:ext cx="3574466" cy="1441842"/>
          </a:xfrm>
          <a:prstGeom prst="wedgeRoundRectCallout">
            <a:avLst>
              <a:gd name="adj1" fmla="val 46688"/>
              <a:gd name="adj2" fmla="val 82796"/>
              <a:gd name="adj3" fmla="val 16667"/>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solidFill>
                  <a:srgbClr val="FFFF00"/>
                </a:solidFill>
              </a:rPr>
              <a:t>Extra!</a:t>
            </a:r>
          </a:p>
        </p:txBody>
      </p:sp>
      <p:sp>
        <p:nvSpPr>
          <p:cNvPr id="6" name="Rounded Rectangle 5"/>
          <p:cNvSpPr/>
          <p:nvPr/>
        </p:nvSpPr>
        <p:spPr>
          <a:xfrm>
            <a:off x="-1" y="2492894"/>
            <a:ext cx="8685093" cy="1872209"/>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bg1"/>
                </a:solidFill>
              </a:rPr>
              <a:t>Make a fact file about a past earthquake or volcanic eruption.</a:t>
            </a:r>
          </a:p>
        </p:txBody>
      </p:sp>
      <p:pic>
        <p:nvPicPr>
          <p:cNvPr id="7" name="Picture 3" descr="I:\Education\Festivals\Lyme Regis Fossil Festival\LR FF 2017\Plate tectonics passport\images\icons etc\Volcan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14237">
            <a:off x="6779575" y="512844"/>
            <a:ext cx="1593661" cy="15886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p:nvPr/>
        </p:nvPicPr>
        <p:blipFill rotWithShape="1">
          <a:blip r:embed="rId5" cstate="print">
            <a:extLst>
              <a:ext uri="{28A0092B-C50C-407E-A947-70E740481C1C}">
                <a14:useLocalDpi xmlns:a14="http://schemas.microsoft.com/office/drawing/2010/main" val="0"/>
              </a:ext>
            </a:extLst>
          </a:blip>
          <a:srcRect l="4443" r="29444"/>
          <a:stretch/>
        </p:blipFill>
        <p:spPr bwMode="auto">
          <a:xfrm>
            <a:off x="-581155" y="4725144"/>
            <a:ext cx="6283062" cy="19708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55011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latin typeface="+mn-lt"/>
            </a:endParaRPr>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rot="16200000">
            <a:off x="864267" y="-1476843"/>
            <a:ext cx="6858000" cy="9811685"/>
          </a:xfrm>
          <a:prstGeom prst="rect">
            <a:avLst/>
          </a:prstGeom>
        </p:spPr>
      </p:pic>
      <p:pic>
        <p:nvPicPr>
          <p:cNvPr id="5" name="Picture 10"/>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34766" b="82520" l="10625" r="86406"/>
                    </a14:imgEffect>
                  </a14:imgLayer>
                </a14:imgProps>
              </a:ext>
              <a:ext uri="{28A0092B-C50C-407E-A947-70E740481C1C}">
                <a14:useLocalDpi xmlns:a14="http://schemas.microsoft.com/office/drawing/2010/main" val="0"/>
              </a:ext>
            </a:extLst>
          </a:blip>
          <a:srcRect l="8665" t="33489" r="12629" b="11865"/>
          <a:stretch/>
        </p:blipFill>
        <p:spPr bwMode="auto">
          <a:xfrm>
            <a:off x="1551321" y="2564904"/>
            <a:ext cx="7656010" cy="4252558"/>
          </a:xfrm>
          <a:prstGeom prst="rect">
            <a:avLst/>
          </a:prstGeom>
          <a:noFill/>
          <a:ln w="9525">
            <a:noFill/>
            <a:miter lim="800000"/>
            <a:headEnd/>
            <a:tailEnd/>
          </a:ln>
        </p:spPr>
      </p:pic>
      <p:sp>
        <p:nvSpPr>
          <p:cNvPr id="6" name="Rounded Rectangular Callout 5"/>
          <p:cNvSpPr/>
          <p:nvPr/>
        </p:nvSpPr>
        <p:spPr>
          <a:xfrm>
            <a:off x="-252537" y="199859"/>
            <a:ext cx="5670535" cy="2546447"/>
          </a:xfrm>
          <a:prstGeom prst="wedgeRoundRectCallout">
            <a:avLst>
              <a:gd name="adj1" fmla="val 42402"/>
              <a:gd name="adj2" fmla="val 70559"/>
              <a:gd name="adj3" fmla="val 16667"/>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FFFF00"/>
                </a:solidFill>
              </a:rPr>
              <a:t>Plate Tectonics, Earthquakes and Volcanoes </a:t>
            </a:r>
          </a:p>
        </p:txBody>
      </p:sp>
      <p:pic>
        <p:nvPicPr>
          <p:cNvPr id="7" name="Picture 8" descr="I:\Education\Festivals\Lyme Regis Fossil Festival\LR FF 2017\Plate tectonics passport\images\kilauea puu oo pub dom USG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40415">
            <a:off x="6821599" y="309230"/>
            <a:ext cx="1893627" cy="2830015"/>
          </a:xfrm>
          <a:prstGeom prst="snip2DiagRect">
            <a:avLst/>
          </a:prstGeom>
          <a:noFill/>
          <a:ln w="57150">
            <a:solidFill>
              <a:srgbClr val="FF6600"/>
            </a:solidFill>
          </a:ln>
          <a:extLst>
            <a:ext uri="{909E8E84-426E-40DD-AFC4-6F175D3DCCD1}">
              <a14:hiddenFill xmlns:a14="http://schemas.microsoft.com/office/drawing/2010/main">
                <a:solidFill>
                  <a:srgbClr val="FFFFFF"/>
                </a:solidFill>
              </a14:hiddenFill>
            </a:ext>
          </a:extLst>
        </p:spPr>
      </p:pic>
      <p:pic>
        <p:nvPicPr>
          <p:cNvPr id="8" name="Picture 7"/>
          <p:cNvPicPr/>
          <p:nvPr/>
        </p:nvPicPr>
        <p:blipFill>
          <a:blip r:embed="rId7">
            <a:extLst>
              <a:ext uri="{28A0092B-C50C-407E-A947-70E740481C1C}">
                <a14:useLocalDpi xmlns:a14="http://schemas.microsoft.com/office/drawing/2010/main" val="0"/>
              </a:ext>
            </a:extLst>
          </a:blip>
          <a:stretch>
            <a:fillRect/>
          </a:stretch>
        </p:blipFill>
        <p:spPr>
          <a:xfrm rot="20436317">
            <a:off x="5705619" y="1172043"/>
            <a:ext cx="1536700" cy="2249805"/>
          </a:xfrm>
          <a:prstGeom prst="snip2DiagRect">
            <a:avLst/>
          </a:prstGeom>
          <a:solidFill>
            <a:srgbClr val="FFFFFF">
              <a:shade val="85000"/>
            </a:srgbClr>
          </a:solidFill>
          <a:ln w="57150" cap="sq">
            <a:solidFill>
              <a:srgbClr val="7030A0"/>
            </a:solidFill>
            <a:miter lim="800000"/>
          </a:ln>
          <a:effectLst/>
          <a:scene3d>
            <a:camera prst="orthographicFront"/>
            <a:lightRig rig="twoPt" dir="t">
              <a:rot lat="0" lon="0" rev="7200000"/>
            </a:lightRig>
          </a:scene3d>
          <a:sp3d>
            <a:contourClr>
              <a:srgbClr val="FFFFFF"/>
            </a:contourClr>
          </a:sp3d>
        </p:spPr>
      </p:pic>
      <p:pic>
        <p:nvPicPr>
          <p:cNvPr id="9" name="Picture 9" descr="I:\Education\Festivals\Lyme Regis Fossil Festival\LR FF 2017\Photos\515.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9021" r="23462"/>
          <a:stretch/>
        </p:blipFill>
        <p:spPr bwMode="auto">
          <a:xfrm rot="21248295">
            <a:off x="-164026" y="2850252"/>
            <a:ext cx="2202272" cy="3256230"/>
          </a:xfrm>
          <a:prstGeom prst="snip2DiagRect">
            <a:avLst>
              <a:gd name="adj1" fmla="val 19862"/>
              <a:gd name="adj2" fmla="val 0"/>
            </a:avLst>
          </a:prstGeom>
          <a:noFill/>
          <a:ln w="57150">
            <a:solidFill>
              <a:srgbClr val="FF6600"/>
            </a:solidFill>
          </a:ln>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18383" y="5877271"/>
            <a:ext cx="1934244" cy="879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1809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rot="16200000">
            <a:off x="864267" y="-1476843"/>
            <a:ext cx="6858000" cy="9811685"/>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24723"/>
            <a:ext cx="5880490" cy="5808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ular Callout 4"/>
          <p:cNvSpPr/>
          <p:nvPr/>
        </p:nvSpPr>
        <p:spPr>
          <a:xfrm>
            <a:off x="5076056" y="260648"/>
            <a:ext cx="3900013" cy="1800200"/>
          </a:xfrm>
          <a:prstGeom prst="wedgeRoundRectCallout">
            <a:avLst>
              <a:gd name="adj1" fmla="val -45330"/>
              <a:gd name="adj2" fmla="val 79025"/>
              <a:gd name="adj3" fmla="val 16667"/>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rgbClr val="FFFF00"/>
                </a:solidFill>
              </a:rPr>
              <a:t>Structure of the Earth</a:t>
            </a:r>
          </a:p>
        </p:txBody>
      </p:sp>
      <p:sp>
        <p:nvSpPr>
          <p:cNvPr id="3" name="TextBox 2"/>
          <p:cNvSpPr txBox="1"/>
          <p:nvPr/>
        </p:nvSpPr>
        <p:spPr>
          <a:xfrm>
            <a:off x="6649161" y="2492698"/>
            <a:ext cx="2362428" cy="1754326"/>
          </a:xfrm>
          <a:prstGeom prst="rect">
            <a:avLst/>
          </a:prstGeom>
          <a:noFill/>
        </p:spPr>
        <p:txBody>
          <a:bodyPr wrap="square" rtlCol="0">
            <a:spAutoFit/>
          </a:bodyPr>
          <a:lstStyle/>
          <a:p>
            <a:r>
              <a:rPr lang="en-GB" sz="5400" b="1" dirty="0">
                <a:solidFill>
                  <a:srgbClr val="934BC9"/>
                </a:solidFill>
              </a:rPr>
              <a:t>Inner core</a:t>
            </a:r>
          </a:p>
        </p:txBody>
      </p:sp>
      <p:sp>
        <p:nvSpPr>
          <p:cNvPr id="6" name="Arrow: Right 5">
            <a:extLst>
              <a:ext uri="{FF2B5EF4-FFF2-40B4-BE49-F238E27FC236}">
                <a16:creationId xmlns:a16="http://schemas.microsoft.com/office/drawing/2014/main" id="{C8A2E92E-1A14-4BF1-9F67-86EF0A753147}"/>
              </a:ext>
            </a:extLst>
          </p:cNvPr>
          <p:cNvSpPr/>
          <p:nvPr/>
        </p:nvSpPr>
        <p:spPr>
          <a:xfrm rot="10800000">
            <a:off x="3203848" y="3146703"/>
            <a:ext cx="3289218" cy="432048"/>
          </a:xfrm>
          <a:prstGeom prst="rightArrow">
            <a:avLst/>
          </a:prstGeom>
          <a:solidFill>
            <a:srgbClr val="934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9853239F-761E-423A-B6D0-30FD5C1112EA}"/>
              </a:ext>
            </a:extLst>
          </p:cNvPr>
          <p:cNvSpPr txBox="1"/>
          <p:nvPr/>
        </p:nvSpPr>
        <p:spPr>
          <a:xfrm>
            <a:off x="6171847" y="4295046"/>
            <a:ext cx="2448272" cy="923330"/>
          </a:xfrm>
          <a:prstGeom prst="rect">
            <a:avLst/>
          </a:prstGeom>
          <a:noFill/>
        </p:spPr>
        <p:txBody>
          <a:bodyPr wrap="square" rtlCol="0">
            <a:spAutoFit/>
          </a:bodyPr>
          <a:lstStyle/>
          <a:p>
            <a:r>
              <a:rPr lang="en-GB" sz="5400" b="1" dirty="0">
                <a:solidFill>
                  <a:srgbClr val="FF6600"/>
                </a:solidFill>
              </a:rPr>
              <a:t>6000</a:t>
            </a:r>
            <a:r>
              <a:rPr lang="en-GB" sz="5400" b="1" dirty="0">
                <a:solidFill>
                  <a:srgbClr val="FF6600"/>
                </a:solidFill>
                <a:ea typeface="Calibri"/>
                <a:cs typeface="Times New Roman"/>
              </a:rPr>
              <a:t>°C</a:t>
            </a:r>
            <a:endParaRPr lang="en-GB" sz="5400" b="1" dirty="0">
              <a:solidFill>
                <a:srgbClr val="FF6600"/>
              </a:solidFill>
            </a:endParaRPr>
          </a:p>
        </p:txBody>
      </p:sp>
      <p:sp>
        <p:nvSpPr>
          <p:cNvPr id="9" name="TextBox 8">
            <a:extLst>
              <a:ext uri="{FF2B5EF4-FFF2-40B4-BE49-F238E27FC236}">
                <a16:creationId xmlns:a16="http://schemas.microsoft.com/office/drawing/2014/main" id="{797802FA-A385-45AB-A6F3-59577E368E73}"/>
              </a:ext>
            </a:extLst>
          </p:cNvPr>
          <p:cNvSpPr txBox="1"/>
          <p:nvPr/>
        </p:nvSpPr>
        <p:spPr>
          <a:xfrm>
            <a:off x="5419199" y="5328197"/>
            <a:ext cx="4392487" cy="923330"/>
          </a:xfrm>
          <a:prstGeom prst="rect">
            <a:avLst/>
          </a:prstGeom>
          <a:noFill/>
        </p:spPr>
        <p:txBody>
          <a:bodyPr wrap="square" rtlCol="0">
            <a:spAutoFit/>
          </a:bodyPr>
          <a:lstStyle/>
          <a:p>
            <a:r>
              <a:rPr lang="en-GB" sz="5400" b="1" dirty="0">
                <a:solidFill>
                  <a:schemeClr val="tx1">
                    <a:lumMod val="65000"/>
                    <a:lumOff val="35000"/>
                  </a:schemeClr>
                </a:solidFill>
              </a:rPr>
              <a:t>Solid metal</a:t>
            </a:r>
          </a:p>
        </p:txBody>
      </p:sp>
    </p:spTree>
    <p:extLst>
      <p:ext uri="{BB962C8B-B14F-4D97-AF65-F5344CB8AC3E}">
        <p14:creationId xmlns:p14="http://schemas.microsoft.com/office/powerpoint/2010/main" val="2305236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rot="16200000">
            <a:off x="864267" y="-1476843"/>
            <a:ext cx="6858000" cy="9811685"/>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24723"/>
            <a:ext cx="5880490" cy="5808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ular Callout 4"/>
          <p:cNvSpPr/>
          <p:nvPr/>
        </p:nvSpPr>
        <p:spPr>
          <a:xfrm>
            <a:off x="5076056" y="260648"/>
            <a:ext cx="3900013" cy="1800200"/>
          </a:xfrm>
          <a:prstGeom prst="wedgeRoundRectCallout">
            <a:avLst>
              <a:gd name="adj1" fmla="val -45330"/>
              <a:gd name="adj2" fmla="val 79025"/>
              <a:gd name="adj3" fmla="val 16667"/>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rgbClr val="FFFF00"/>
                </a:solidFill>
              </a:rPr>
              <a:t>Structure of the Earth</a:t>
            </a:r>
          </a:p>
        </p:txBody>
      </p:sp>
      <p:sp>
        <p:nvSpPr>
          <p:cNvPr id="9" name="TextBox 8">
            <a:extLst>
              <a:ext uri="{FF2B5EF4-FFF2-40B4-BE49-F238E27FC236}">
                <a16:creationId xmlns:a16="http://schemas.microsoft.com/office/drawing/2014/main" id="{1B9C7E09-0F7F-4BF1-8C31-4A5CC4F80D5D}"/>
              </a:ext>
            </a:extLst>
          </p:cNvPr>
          <p:cNvSpPr txBox="1"/>
          <p:nvPr/>
        </p:nvSpPr>
        <p:spPr>
          <a:xfrm>
            <a:off x="6649161" y="2492698"/>
            <a:ext cx="2362428" cy="1754326"/>
          </a:xfrm>
          <a:prstGeom prst="rect">
            <a:avLst/>
          </a:prstGeom>
          <a:noFill/>
        </p:spPr>
        <p:txBody>
          <a:bodyPr wrap="square" rtlCol="0">
            <a:spAutoFit/>
          </a:bodyPr>
          <a:lstStyle/>
          <a:p>
            <a:r>
              <a:rPr lang="en-GB" sz="5400" b="1" dirty="0">
                <a:solidFill>
                  <a:srgbClr val="934BC9"/>
                </a:solidFill>
              </a:rPr>
              <a:t>Outer core</a:t>
            </a:r>
          </a:p>
        </p:txBody>
      </p:sp>
      <p:sp>
        <p:nvSpPr>
          <p:cNvPr id="10" name="Arrow: Right 9">
            <a:extLst>
              <a:ext uri="{FF2B5EF4-FFF2-40B4-BE49-F238E27FC236}">
                <a16:creationId xmlns:a16="http://schemas.microsoft.com/office/drawing/2014/main" id="{BA122F88-625B-43A6-97E9-FAB3A50D226E}"/>
              </a:ext>
            </a:extLst>
          </p:cNvPr>
          <p:cNvSpPr/>
          <p:nvPr/>
        </p:nvSpPr>
        <p:spPr>
          <a:xfrm rot="10800000">
            <a:off x="4130638" y="3146703"/>
            <a:ext cx="2362428" cy="432048"/>
          </a:xfrm>
          <a:prstGeom prst="rightArrow">
            <a:avLst/>
          </a:prstGeom>
          <a:solidFill>
            <a:srgbClr val="934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339823B-5DF3-46CC-BF57-5D800AEBF141}"/>
              </a:ext>
            </a:extLst>
          </p:cNvPr>
          <p:cNvSpPr txBox="1"/>
          <p:nvPr/>
        </p:nvSpPr>
        <p:spPr>
          <a:xfrm>
            <a:off x="5785411" y="4325715"/>
            <a:ext cx="3263510" cy="769441"/>
          </a:xfrm>
          <a:prstGeom prst="rect">
            <a:avLst/>
          </a:prstGeom>
          <a:noFill/>
        </p:spPr>
        <p:txBody>
          <a:bodyPr wrap="square" rtlCol="0">
            <a:spAutoFit/>
          </a:bodyPr>
          <a:lstStyle/>
          <a:p>
            <a:r>
              <a:rPr lang="en-GB" sz="4400" b="1" dirty="0">
                <a:solidFill>
                  <a:srgbClr val="FF6600"/>
                </a:solidFill>
              </a:rPr>
              <a:t>4500-6000</a:t>
            </a:r>
            <a:r>
              <a:rPr lang="en-GB" sz="4400" b="1" dirty="0">
                <a:solidFill>
                  <a:srgbClr val="FF6600"/>
                </a:solidFill>
                <a:ea typeface="Calibri"/>
                <a:cs typeface="Times New Roman"/>
              </a:rPr>
              <a:t>°C</a:t>
            </a:r>
            <a:endParaRPr lang="en-GB" sz="4400" b="1" dirty="0">
              <a:solidFill>
                <a:srgbClr val="FF6600"/>
              </a:solidFill>
            </a:endParaRPr>
          </a:p>
        </p:txBody>
      </p:sp>
      <p:sp>
        <p:nvSpPr>
          <p:cNvPr id="12" name="TextBox 11">
            <a:extLst>
              <a:ext uri="{FF2B5EF4-FFF2-40B4-BE49-F238E27FC236}">
                <a16:creationId xmlns:a16="http://schemas.microsoft.com/office/drawing/2014/main" id="{59ED0F4D-F7F5-4405-B205-1C7392B63CEB}"/>
              </a:ext>
            </a:extLst>
          </p:cNvPr>
          <p:cNvSpPr txBox="1"/>
          <p:nvPr/>
        </p:nvSpPr>
        <p:spPr>
          <a:xfrm>
            <a:off x="5328935" y="5253303"/>
            <a:ext cx="4176463" cy="923330"/>
          </a:xfrm>
          <a:prstGeom prst="rect">
            <a:avLst/>
          </a:prstGeom>
          <a:noFill/>
        </p:spPr>
        <p:txBody>
          <a:bodyPr wrap="square" rtlCol="0">
            <a:spAutoFit/>
          </a:bodyPr>
          <a:lstStyle/>
          <a:p>
            <a:r>
              <a:rPr lang="en-GB" sz="5400" b="1" dirty="0">
                <a:solidFill>
                  <a:schemeClr val="tx1">
                    <a:lumMod val="65000"/>
                    <a:lumOff val="35000"/>
                  </a:schemeClr>
                </a:solidFill>
              </a:rPr>
              <a:t>Liquid metal</a:t>
            </a:r>
          </a:p>
        </p:txBody>
      </p:sp>
    </p:spTree>
    <p:extLst>
      <p:ext uri="{BB962C8B-B14F-4D97-AF65-F5344CB8AC3E}">
        <p14:creationId xmlns:p14="http://schemas.microsoft.com/office/powerpoint/2010/main" val="2211227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rot="16200000">
            <a:off x="864267" y="-1476843"/>
            <a:ext cx="6858000" cy="9811685"/>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24723"/>
            <a:ext cx="5880490" cy="5808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ular Callout 4"/>
          <p:cNvSpPr/>
          <p:nvPr/>
        </p:nvSpPr>
        <p:spPr>
          <a:xfrm>
            <a:off x="5076056" y="260648"/>
            <a:ext cx="3900013" cy="1800200"/>
          </a:xfrm>
          <a:prstGeom prst="wedgeRoundRectCallout">
            <a:avLst>
              <a:gd name="adj1" fmla="val -45330"/>
              <a:gd name="adj2" fmla="val 79025"/>
              <a:gd name="adj3" fmla="val 16667"/>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rgbClr val="FFFF00"/>
                </a:solidFill>
              </a:rPr>
              <a:t>Structure of the Earth</a:t>
            </a:r>
          </a:p>
        </p:txBody>
      </p:sp>
      <p:sp>
        <p:nvSpPr>
          <p:cNvPr id="11" name="TextBox 10">
            <a:extLst>
              <a:ext uri="{FF2B5EF4-FFF2-40B4-BE49-F238E27FC236}">
                <a16:creationId xmlns:a16="http://schemas.microsoft.com/office/drawing/2014/main" id="{0EC3AC8B-C64F-48B0-BBDC-512ADF462692}"/>
              </a:ext>
            </a:extLst>
          </p:cNvPr>
          <p:cNvSpPr txBox="1"/>
          <p:nvPr/>
        </p:nvSpPr>
        <p:spPr>
          <a:xfrm>
            <a:off x="6613641" y="2861647"/>
            <a:ext cx="2362428" cy="923330"/>
          </a:xfrm>
          <a:prstGeom prst="rect">
            <a:avLst/>
          </a:prstGeom>
          <a:noFill/>
        </p:spPr>
        <p:txBody>
          <a:bodyPr wrap="square" rtlCol="0">
            <a:spAutoFit/>
          </a:bodyPr>
          <a:lstStyle/>
          <a:p>
            <a:r>
              <a:rPr lang="en-GB" sz="5400" b="1" dirty="0">
                <a:solidFill>
                  <a:srgbClr val="934BC9"/>
                </a:solidFill>
              </a:rPr>
              <a:t>Mantle</a:t>
            </a:r>
          </a:p>
        </p:txBody>
      </p:sp>
      <p:sp>
        <p:nvSpPr>
          <p:cNvPr id="12" name="Arrow: Right 11">
            <a:extLst>
              <a:ext uri="{FF2B5EF4-FFF2-40B4-BE49-F238E27FC236}">
                <a16:creationId xmlns:a16="http://schemas.microsoft.com/office/drawing/2014/main" id="{6726B78B-42F5-4602-BFD6-FC8071F62378}"/>
              </a:ext>
            </a:extLst>
          </p:cNvPr>
          <p:cNvSpPr/>
          <p:nvPr/>
        </p:nvSpPr>
        <p:spPr>
          <a:xfrm rot="10800000">
            <a:off x="5076056" y="3146703"/>
            <a:ext cx="1417010" cy="432048"/>
          </a:xfrm>
          <a:prstGeom prst="rightArrow">
            <a:avLst/>
          </a:prstGeom>
          <a:solidFill>
            <a:srgbClr val="934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840FEF67-D28B-4E60-820B-0FFD0E31A363}"/>
              </a:ext>
            </a:extLst>
          </p:cNvPr>
          <p:cNvSpPr txBox="1"/>
          <p:nvPr/>
        </p:nvSpPr>
        <p:spPr>
          <a:xfrm>
            <a:off x="5785411" y="4325715"/>
            <a:ext cx="3263510" cy="769441"/>
          </a:xfrm>
          <a:prstGeom prst="rect">
            <a:avLst/>
          </a:prstGeom>
          <a:noFill/>
        </p:spPr>
        <p:txBody>
          <a:bodyPr wrap="square" rtlCol="0">
            <a:spAutoFit/>
          </a:bodyPr>
          <a:lstStyle/>
          <a:p>
            <a:r>
              <a:rPr lang="en-GB" sz="4400" b="1" dirty="0">
                <a:solidFill>
                  <a:srgbClr val="FF6600"/>
                </a:solidFill>
              </a:rPr>
              <a:t>200-4000</a:t>
            </a:r>
            <a:r>
              <a:rPr lang="en-GB" sz="4400" b="1" dirty="0">
                <a:solidFill>
                  <a:srgbClr val="FF6600"/>
                </a:solidFill>
                <a:ea typeface="Calibri"/>
                <a:cs typeface="Times New Roman"/>
              </a:rPr>
              <a:t>°C</a:t>
            </a:r>
            <a:endParaRPr lang="en-GB" sz="4400" b="1" dirty="0">
              <a:solidFill>
                <a:srgbClr val="FF6600"/>
              </a:solidFill>
            </a:endParaRPr>
          </a:p>
        </p:txBody>
      </p:sp>
      <p:sp>
        <p:nvSpPr>
          <p:cNvPr id="14" name="TextBox 13">
            <a:extLst>
              <a:ext uri="{FF2B5EF4-FFF2-40B4-BE49-F238E27FC236}">
                <a16:creationId xmlns:a16="http://schemas.microsoft.com/office/drawing/2014/main" id="{4C311A3B-A313-4FC5-B02F-BD39E51369B2}"/>
              </a:ext>
            </a:extLst>
          </p:cNvPr>
          <p:cNvSpPr txBox="1"/>
          <p:nvPr/>
        </p:nvSpPr>
        <p:spPr>
          <a:xfrm>
            <a:off x="5484297" y="5358633"/>
            <a:ext cx="3263509" cy="923330"/>
          </a:xfrm>
          <a:prstGeom prst="rect">
            <a:avLst/>
          </a:prstGeom>
          <a:noFill/>
        </p:spPr>
        <p:txBody>
          <a:bodyPr wrap="square" rtlCol="0">
            <a:spAutoFit/>
          </a:bodyPr>
          <a:lstStyle/>
          <a:p>
            <a:r>
              <a:rPr lang="en-GB" sz="5400" b="1" dirty="0">
                <a:solidFill>
                  <a:schemeClr val="tx1">
                    <a:lumMod val="65000"/>
                    <a:lumOff val="35000"/>
                  </a:schemeClr>
                </a:solidFill>
              </a:rPr>
              <a:t>Solid rock</a:t>
            </a:r>
          </a:p>
        </p:txBody>
      </p:sp>
    </p:spTree>
    <p:extLst>
      <p:ext uri="{BB962C8B-B14F-4D97-AF65-F5344CB8AC3E}">
        <p14:creationId xmlns:p14="http://schemas.microsoft.com/office/powerpoint/2010/main" val="70313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rot="16200000">
            <a:off x="864267" y="-1476843"/>
            <a:ext cx="6858000" cy="9811685"/>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24723"/>
            <a:ext cx="5880490" cy="5808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ular Callout 4"/>
          <p:cNvSpPr/>
          <p:nvPr/>
        </p:nvSpPr>
        <p:spPr>
          <a:xfrm>
            <a:off x="5076056" y="260648"/>
            <a:ext cx="3900013" cy="1800200"/>
          </a:xfrm>
          <a:prstGeom prst="wedgeRoundRectCallout">
            <a:avLst>
              <a:gd name="adj1" fmla="val -45330"/>
              <a:gd name="adj2" fmla="val 79025"/>
              <a:gd name="adj3" fmla="val 16667"/>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rgbClr val="FFFF00"/>
                </a:solidFill>
              </a:rPr>
              <a:t>Structure of the Earth</a:t>
            </a:r>
          </a:p>
        </p:txBody>
      </p:sp>
      <p:sp>
        <p:nvSpPr>
          <p:cNvPr id="7" name="TextBox 6">
            <a:extLst>
              <a:ext uri="{FF2B5EF4-FFF2-40B4-BE49-F238E27FC236}">
                <a16:creationId xmlns:a16="http://schemas.microsoft.com/office/drawing/2014/main" id="{D181F376-F969-4E5F-9B38-2D66C425E295}"/>
              </a:ext>
            </a:extLst>
          </p:cNvPr>
          <p:cNvSpPr txBox="1"/>
          <p:nvPr/>
        </p:nvSpPr>
        <p:spPr>
          <a:xfrm>
            <a:off x="6705572" y="2901062"/>
            <a:ext cx="2099813" cy="923330"/>
          </a:xfrm>
          <a:prstGeom prst="rect">
            <a:avLst/>
          </a:prstGeom>
          <a:noFill/>
        </p:spPr>
        <p:txBody>
          <a:bodyPr wrap="square" rtlCol="0">
            <a:spAutoFit/>
          </a:bodyPr>
          <a:lstStyle/>
          <a:p>
            <a:r>
              <a:rPr lang="en-GB" sz="5400" b="1" dirty="0">
                <a:solidFill>
                  <a:srgbClr val="934BC9"/>
                </a:solidFill>
              </a:rPr>
              <a:t>Crust</a:t>
            </a:r>
          </a:p>
        </p:txBody>
      </p:sp>
      <p:sp>
        <p:nvSpPr>
          <p:cNvPr id="8" name="Arrow: Right 7">
            <a:extLst>
              <a:ext uri="{FF2B5EF4-FFF2-40B4-BE49-F238E27FC236}">
                <a16:creationId xmlns:a16="http://schemas.microsoft.com/office/drawing/2014/main" id="{98E56601-A129-41B7-8E6E-A2EB884460FE}"/>
              </a:ext>
            </a:extLst>
          </p:cNvPr>
          <p:cNvSpPr/>
          <p:nvPr/>
        </p:nvSpPr>
        <p:spPr>
          <a:xfrm rot="10800000">
            <a:off x="5880489" y="3146703"/>
            <a:ext cx="733151" cy="432048"/>
          </a:xfrm>
          <a:prstGeom prst="rightArrow">
            <a:avLst/>
          </a:prstGeom>
          <a:solidFill>
            <a:srgbClr val="934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AA29EF3-D483-478A-AA90-686CE031E873}"/>
              </a:ext>
            </a:extLst>
          </p:cNvPr>
          <p:cNvSpPr txBox="1"/>
          <p:nvPr/>
        </p:nvSpPr>
        <p:spPr>
          <a:xfrm>
            <a:off x="5960947" y="4202941"/>
            <a:ext cx="3263510" cy="923330"/>
          </a:xfrm>
          <a:prstGeom prst="rect">
            <a:avLst/>
          </a:prstGeom>
          <a:noFill/>
        </p:spPr>
        <p:txBody>
          <a:bodyPr wrap="square" rtlCol="0">
            <a:spAutoFit/>
          </a:bodyPr>
          <a:lstStyle/>
          <a:p>
            <a:r>
              <a:rPr lang="en-GB" sz="5400" b="1" dirty="0">
                <a:solidFill>
                  <a:srgbClr val="FF6600"/>
                </a:solidFill>
              </a:rPr>
              <a:t>0-200</a:t>
            </a:r>
            <a:r>
              <a:rPr lang="en-GB" sz="5400" b="1" dirty="0">
                <a:solidFill>
                  <a:srgbClr val="FF6600"/>
                </a:solidFill>
                <a:ea typeface="Calibri"/>
                <a:cs typeface="Times New Roman"/>
              </a:rPr>
              <a:t>°C</a:t>
            </a:r>
            <a:endParaRPr lang="en-GB" sz="5400" b="1" dirty="0">
              <a:solidFill>
                <a:srgbClr val="FF6600"/>
              </a:solidFill>
            </a:endParaRPr>
          </a:p>
        </p:txBody>
      </p:sp>
      <p:sp>
        <p:nvSpPr>
          <p:cNvPr id="10" name="TextBox 9">
            <a:extLst>
              <a:ext uri="{FF2B5EF4-FFF2-40B4-BE49-F238E27FC236}">
                <a16:creationId xmlns:a16="http://schemas.microsoft.com/office/drawing/2014/main" id="{50FC633F-94CB-4CBE-A511-F6AB4721A17A}"/>
              </a:ext>
            </a:extLst>
          </p:cNvPr>
          <p:cNvSpPr txBox="1"/>
          <p:nvPr/>
        </p:nvSpPr>
        <p:spPr>
          <a:xfrm>
            <a:off x="5484297" y="5358633"/>
            <a:ext cx="3263509" cy="923330"/>
          </a:xfrm>
          <a:prstGeom prst="rect">
            <a:avLst/>
          </a:prstGeom>
          <a:noFill/>
        </p:spPr>
        <p:txBody>
          <a:bodyPr wrap="square" rtlCol="0">
            <a:spAutoFit/>
          </a:bodyPr>
          <a:lstStyle/>
          <a:p>
            <a:r>
              <a:rPr lang="en-GB" sz="5400" b="1" dirty="0">
                <a:solidFill>
                  <a:schemeClr val="tx1">
                    <a:lumMod val="65000"/>
                    <a:lumOff val="35000"/>
                  </a:schemeClr>
                </a:solidFill>
              </a:rPr>
              <a:t>Solid rock</a:t>
            </a:r>
          </a:p>
        </p:txBody>
      </p:sp>
    </p:spTree>
    <p:extLst>
      <p:ext uri="{BB962C8B-B14F-4D97-AF65-F5344CB8AC3E}">
        <p14:creationId xmlns:p14="http://schemas.microsoft.com/office/powerpoint/2010/main" val="219786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latin typeface="+mn-lt"/>
            </a:endParaRPr>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rot="16200000">
            <a:off x="864267" y="-1476843"/>
            <a:ext cx="6858000" cy="9811685"/>
          </a:xfrm>
          <a:prstGeom prst="rect">
            <a:avLst/>
          </a:prstGeom>
        </p:spPr>
      </p:pic>
      <p:pic>
        <p:nvPicPr>
          <p:cNvPr id="7" name="Picture 10"/>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34766" b="82520" l="10625" r="86406"/>
                    </a14:imgEffect>
                  </a14:imgLayer>
                </a14:imgProps>
              </a:ext>
              <a:ext uri="{28A0092B-C50C-407E-A947-70E740481C1C}">
                <a14:useLocalDpi xmlns:a14="http://schemas.microsoft.com/office/drawing/2010/main" val="0"/>
              </a:ext>
            </a:extLst>
          </a:blip>
          <a:srcRect l="8665" t="33489" r="12629" b="11865"/>
          <a:stretch/>
        </p:blipFill>
        <p:spPr bwMode="auto">
          <a:xfrm>
            <a:off x="-756592" y="1282966"/>
            <a:ext cx="9963923" cy="5534496"/>
          </a:xfrm>
          <a:prstGeom prst="rect">
            <a:avLst/>
          </a:prstGeom>
          <a:noFill/>
          <a:ln w="9525">
            <a:noFill/>
            <a:miter lim="800000"/>
            <a:headEnd/>
            <a:tailEnd/>
          </a:ln>
        </p:spPr>
      </p:pic>
      <p:sp>
        <p:nvSpPr>
          <p:cNvPr id="6" name="Isosceles Triangle 5"/>
          <p:cNvSpPr/>
          <p:nvPr/>
        </p:nvSpPr>
        <p:spPr>
          <a:xfrm>
            <a:off x="6633432" y="399584"/>
            <a:ext cx="416167" cy="372482"/>
          </a:xfrm>
          <a:prstGeom prst="triangl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6670547" y="965584"/>
            <a:ext cx="341936" cy="340697"/>
          </a:xfrm>
          <a:prstGeom prst="ellipse">
            <a:avLst/>
          </a:prstGeom>
          <a:solidFill>
            <a:srgbClr val="B74CD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993602" y="304579"/>
            <a:ext cx="1887504" cy="523220"/>
          </a:xfrm>
          <a:prstGeom prst="rect">
            <a:avLst/>
          </a:prstGeom>
          <a:noFill/>
        </p:spPr>
        <p:txBody>
          <a:bodyPr wrap="none" rtlCol="0">
            <a:spAutoFit/>
          </a:bodyPr>
          <a:lstStyle/>
          <a:p>
            <a:r>
              <a:rPr lang="en-GB" sz="2800" b="1" dirty="0">
                <a:solidFill>
                  <a:srgbClr val="FF6600"/>
                </a:solidFill>
              </a:rPr>
              <a:t>- Volcanoes</a:t>
            </a:r>
          </a:p>
        </p:txBody>
      </p:sp>
      <p:sp>
        <p:nvSpPr>
          <p:cNvPr id="10" name="TextBox 9"/>
          <p:cNvSpPr txBox="1"/>
          <p:nvPr/>
        </p:nvSpPr>
        <p:spPr>
          <a:xfrm>
            <a:off x="6993602" y="860150"/>
            <a:ext cx="2220351" cy="523220"/>
          </a:xfrm>
          <a:prstGeom prst="rect">
            <a:avLst/>
          </a:prstGeom>
          <a:noFill/>
        </p:spPr>
        <p:txBody>
          <a:bodyPr wrap="none" rtlCol="0">
            <a:spAutoFit/>
          </a:bodyPr>
          <a:lstStyle/>
          <a:p>
            <a:r>
              <a:rPr lang="en-GB" sz="2800" b="1" dirty="0">
                <a:solidFill>
                  <a:srgbClr val="FF6600"/>
                </a:solidFill>
              </a:rPr>
              <a:t>- Earthquakes</a:t>
            </a:r>
          </a:p>
        </p:txBody>
      </p:sp>
      <p:sp>
        <p:nvSpPr>
          <p:cNvPr id="11" name="TextBox 10"/>
          <p:cNvSpPr txBox="1"/>
          <p:nvPr/>
        </p:nvSpPr>
        <p:spPr>
          <a:xfrm>
            <a:off x="0" y="504633"/>
            <a:ext cx="5328592" cy="769441"/>
          </a:xfrm>
          <a:prstGeom prst="rect">
            <a:avLst/>
          </a:prstGeom>
          <a:noFill/>
        </p:spPr>
        <p:txBody>
          <a:bodyPr wrap="square" rtlCol="0">
            <a:spAutoFit/>
          </a:bodyPr>
          <a:lstStyle/>
          <a:p>
            <a:r>
              <a:rPr lang="en-GB" sz="4400" b="1" dirty="0">
                <a:solidFill>
                  <a:srgbClr val="934BC9"/>
                </a:solidFill>
              </a:rPr>
              <a:t>What are these slabs?</a:t>
            </a:r>
          </a:p>
        </p:txBody>
      </p:sp>
    </p:spTree>
    <p:extLst>
      <p:ext uri="{BB962C8B-B14F-4D97-AF65-F5344CB8AC3E}">
        <p14:creationId xmlns:p14="http://schemas.microsoft.com/office/powerpoint/2010/main" val="2883325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latin typeface="+mn-lt"/>
            </a:endParaRPr>
          </a:p>
        </p:txBody>
      </p:sp>
      <p:sp>
        <p:nvSpPr>
          <p:cNvPr id="3" name="Content Placeholder 2"/>
          <p:cNvSpPr>
            <a:spLocks noGrp="1"/>
          </p:cNvSpPr>
          <p:nvPr>
            <p:ph idx="1"/>
          </p:nvPr>
        </p:nvSpPr>
        <p:spPr>
          <a:xfrm>
            <a:off x="-179046" y="1608749"/>
            <a:ext cx="8229600" cy="4525963"/>
          </a:xfrm>
        </p:spPr>
        <p:txBody>
          <a:bodyPr/>
          <a:lstStyle/>
          <a:p>
            <a:endParaRPr lang="en-GB"/>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rot="16200000">
            <a:off x="864267" y="-1476843"/>
            <a:ext cx="6858000" cy="9811685"/>
          </a:xfrm>
          <a:prstGeom prst="rect">
            <a:avLst/>
          </a:prstGeom>
        </p:spPr>
      </p:pic>
      <p:pic>
        <p:nvPicPr>
          <p:cNvPr id="7" name="Picture 10"/>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34766" b="82520" l="10625" r="86406"/>
                    </a14:imgEffect>
                  </a14:imgLayer>
                </a14:imgProps>
              </a:ext>
              <a:ext uri="{28A0092B-C50C-407E-A947-70E740481C1C}">
                <a14:useLocalDpi xmlns:a14="http://schemas.microsoft.com/office/drawing/2010/main" val="0"/>
              </a:ext>
            </a:extLst>
          </a:blip>
          <a:srcRect l="8665" t="33489" r="12629" b="11865"/>
          <a:stretch/>
        </p:blipFill>
        <p:spPr bwMode="auto">
          <a:xfrm>
            <a:off x="-756592" y="1282966"/>
            <a:ext cx="9963923" cy="5534496"/>
          </a:xfrm>
          <a:prstGeom prst="rect">
            <a:avLst/>
          </a:prstGeom>
          <a:noFill/>
          <a:ln w="9525">
            <a:noFill/>
            <a:miter lim="800000"/>
            <a:headEnd/>
            <a:tailEnd/>
          </a:ln>
        </p:spPr>
      </p:pic>
      <p:sp>
        <p:nvSpPr>
          <p:cNvPr id="5" name="Rounded Rectangular Callout 4"/>
          <p:cNvSpPr/>
          <p:nvPr/>
        </p:nvSpPr>
        <p:spPr>
          <a:xfrm>
            <a:off x="-242242" y="455684"/>
            <a:ext cx="5534321" cy="904820"/>
          </a:xfrm>
          <a:prstGeom prst="wedgeRoundRectCallout">
            <a:avLst>
              <a:gd name="adj1" fmla="val 42402"/>
              <a:gd name="adj2" fmla="val 70559"/>
              <a:gd name="adj3" fmla="val 16667"/>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FFFF00"/>
                </a:solidFill>
              </a:rPr>
              <a:t>Major plates</a:t>
            </a:r>
          </a:p>
        </p:txBody>
      </p:sp>
      <p:sp>
        <p:nvSpPr>
          <p:cNvPr id="9" name="TextBox 8"/>
          <p:cNvSpPr txBox="1"/>
          <p:nvPr/>
        </p:nvSpPr>
        <p:spPr>
          <a:xfrm>
            <a:off x="5042259" y="2043457"/>
            <a:ext cx="930680" cy="578882"/>
          </a:xfrm>
          <a:prstGeom prst="roundRect">
            <a:avLst/>
          </a:prstGeom>
          <a:solidFill>
            <a:srgbClr val="7030A0">
              <a:alpha val="77000"/>
            </a:srgbClr>
          </a:solidFill>
          <a:ln w="12700">
            <a:noFill/>
          </a:ln>
        </p:spPr>
        <p:txBody>
          <a:bodyPr wrap="square" rtlCol="0">
            <a:spAutoFit/>
          </a:bodyPr>
          <a:lstStyle/>
          <a:p>
            <a:pPr algn="ctr"/>
            <a:r>
              <a:rPr lang="en-GB" sz="1400" b="1" dirty="0">
                <a:solidFill>
                  <a:srgbClr val="FFFF00"/>
                </a:solidFill>
              </a:rPr>
              <a:t>Eurasian plate</a:t>
            </a:r>
          </a:p>
        </p:txBody>
      </p:sp>
      <p:sp>
        <p:nvSpPr>
          <p:cNvPr id="10" name="TextBox 9"/>
          <p:cNvSpPr txBox="1"/>
          <p:nvPr/>
        </p:nvSpPr>
        <p:spPr>
          <a:xfrm>
            <a:off x="0" y="3823292"/>
            <a:ext cx="930680" cy="578882"/>
          </a:xfrm>
          <a:prstGeom prst="roundRect">
            <a:avLst/>
          </a:prstGeom>
          <a:solidFill>
            <a:srgbClr val="7030A0">
              <a:alpha val="77000"/>
            </a:srgbClr>
          </a:solidFill>
          <a:ln w="12700">
            <a:noFill/>
          </a:ln>
        </p:spPr>
        <p:txBody>
          <a:bodyPr wrap="square" rtlCol="0">
            <a:spAutoFit/>
          </a:bodyPr>
          <a:lstStyle/>
          <a:p>
            <a:pPr algn="ctr"/>
            <a:r>
              <a:rPr lang="en-GB" sz="1400" b="1" dirty="0">
                <a:solidFill>
                  <a:srgbClr val="FFFF00"/>
                </a:solidFill>
              </a:rPr>
              <a:t>Pacific plate</a:t>
            </a:r>
          </a:p>
        </p:txBody>
      </p:sp>
      <p:sp>
        <p:nvSpPr>
          <p:cNvPr id="11" name="TextBox 10"/>
          <p:cNvSpPr txBox="1"/>
          <p:nvPr/>
        </p:nvSpPr>
        <p:spPr>
          <a:xfrm>
            <a:off x="8102229" y="2688494"/>
            <a:ext cx="930680" cy="578882"/>
          </a:xfrm>
          <a:prstGeom prst="roundRect">
            <a:avLst/>
          </a:prstGeom>
          <a:solidFill>
            <a:srgbClr val="7030A0">
              <a:alpha val="77000"/>
            </a:srgbClr>
          </a:solidFill>
          <a:ln w="12700">
            <a:noFill/>
          </a:ln>
        </p:spPr>
        <p:txBody>
          <a:bodyPr wrap="square" rtlCol="0">
            <a:spAutoFit/>
          </a:bodyPr>
          <a:lstStyle/>
          <a:p>
            <a:pPr algn="ctr"/>
            <a:r>
              <a:rPr lang="en-GB" sz="1400" b="1" dirty="0">
                <a:solidFill>
                  <a:srgbClr val="FFFF00"/>
                </a:solidFill>
              </a:rPr>
              <a:t>Pacific plate</a:t>
            </a:r>
          </a:p>
        </p:txBody>
      </p:sp>
      <p:sp>
        <p:nvSpPr>
          <p:cNvPr id="12" name="TextBox 11"/>
          <p:cNvSpPr txBox="1"/>
          <p:nvPr/>
        </p:nvSpPr>
        <p:spPr>
          <a:xfrm>
            <a:off x="4067944" y="3380095"/>
            <a:ext cx="974315" cy="578882"/>
          </a:xfrm>
          <a:prstGeom prst="roundRect">
            <a:avLst/>
          </a:prstGeom>
          <a:solidFill>
            <a:srgbClr val="7030A0">
              <a:alpha val="77000"/>
            </a:srgbClr>
          </a:solidFill>
          <a:ln w="12700">
            <a:noFill/>
          </a:ln>
        </p:spPr>
        <p:txBody>
          <a:bodyPr wrap="square" rtlCol="0">
            <a:spAutoFit/>
          </a:bodyPr>
          <a:lstStyle/>
          <a:p>
            <a:pPr algn="ctr"/>
            <a:r>
              <a:rPr lang="en-GB" sz="1400" b="1" dirty="0">
                <a:solidFill>
                  <a:srgbClr val="FFFF00"/>
                </a:solidFill>
              </a:rPr>
              <a:t>African </a:t>
            </a:r>
          </a:p>
          <a:p>
            <a:pPr algn="ctr"/>
            <a:r>
              <a:rPr lang="en-GB" sz="1400" b="1" dirty="0">
                <a:solidFill>
                  <a:srgbClr val="FFFF00"/>
                </a:solidFill>
              </a:rPr>
              <a:t>plate</a:t>
            </a:r>
          </a:p>
        </p:txBody>
      </p:sp>
      <p:sp>
        <p:nvSpPr>
          <p:cNvPr id="13" name="TextBox 12"/>
          <p:cNvSpPr txBox="1"/>
          <p:nvPr/>
        </p:nvSpPr>
        <p:spPr>
          <a:xfrm>
            <a:off x="4522086" y="5681839"/>
            <a:ext cx="1061505" cy="578882"/>
          </a:xfrm>
          <a:prstGeom prst="roundRect">
            <a:avLst/>
          </a:prstGeom>
          <a:solidFill>
            <a:srgbClr val="7030A0">
              <a:alpha val="77000"/>
            </a:srgbClr>
          </a:solidFill>
          <a:ln w="12700">
            <a:noFill/>
          </a:ln>
        </p:spPr>
        <p:txBody>
          <a:bodyPr wrap="square" rtlCol="0">
            <a:spAutoFit/>
          </a:bodyPr>
          <a:lstStyle/>
          <a:p>
            <a:pPr algn="ctr"/>
            <a:r>
              <a:rPr lang="en-GB" sz="1400" b="1" dirty="0">
                <a:solidFill>
                  <a:srgbClr val="FFFF00"/>
                </a:solidFill>
              </a:rPr>
              <a:t>Antarctic plate</a:t>
            </a:r>
          </a:p>
        </p:txBody>
      </p:sp>
      <p:sp>
        <p:nvSpPr>
          <p:cNvPr id="14" name="TextBox 13"/>
          <p:cNvSpPr txBox="1"/>
          <p:nvPr/>
        </p:nvSpPr>
        <p:spPr>
          <a:xfrm>
            <a:off x="5972939" y="3305292"/>
            <a:ext cx="773746" cy="578882"/>
          </a:xfrm>
          <a:prstGeom prst="roundRect">
            <a:avLst/>
          </a:prstGeom>
          <a:solidFill>
            <a:srgbClr val="7030A0">
              <a:alpha val="77000"/>
            </a:srgbClr>
          </a:solidFill>
          <a:ln w="12700">
            <a:noFill/>
          </a:ln>
        </p:spPr>
        <p:txBody>
          <a:bodyPr wrap="square" rtlCol="0">
            <a:spAutoFit/>
          </a:bodyPr>
          <a:lstStyle/>
          <a:p>
            <a:pPr algn="ctr"/>
            <a:r>
              <a:rPr lang="en-GB" sz="1400" b="1" dirty="0">
                <a:solidFill>
                  <a:srgbClr val="FFFF00"/>
                </a:solidFill>
              </a:rPr>
              <a:t>Indian</a:t>
            </a:r>
          </a:p>
          <a:p>
            <a:pPr algn="ctr"/>
            <a:r>
              <a:rPr lang="en-GB" sz="1400" b="1" dirty="0">
                <a:solidFill>
                  <a:srgbClr val="FFFF00"/>
                </a:solidFill>
              </a:rPr>
              <a:t>plate</a:t>
            </a:r>
          </a:p>
        </p:txBody>
      </p:sp>
      <p:sp>
        <p:nvSpPr>
          <p:cNvPr id="15" name="TextBox 14"/>
          <p:cNvSpPr txBox="1"/>
          <p:nvPr/>
        </p:nvSpPr>
        <p:spPr>
          <a:xfrm>
            <a:off x="1780985" y="1812624"/>
            <a:ext cx="1285042" cy="817245"/>
          </a:xfrm>
          <a:prstGeom prst="roundRect">
            <a:avLst/>
          </a:prstGeom>
          <a:solidFill>
            <a:srgbClr val="7030A0">
              <a:alpha val="77000"/>
            </a:srgbClr>
          </a:solidFill>
          <a:ln w="12700">
            <a:noFill/>
          </a:ln>
        </p:spPr>
        <p:txBody>
          <a:bodyPr wrap="square" rtlCol="0">
            <a:spAutoFit/>
          </a:bodyPr>
          <a:lstStyle/>
          <a:p>
            <a:pPr algn="ctr"/>
            <a:r>
              <a:rPr lang="en-GB" sz="1400" b="1" dirty="0">
                <a:solidFill>
                  <a:srgbClr val="FFFF00"/>
                </a:solidFill>
              </a:rPr>
              <a:t>North American plate</a:t>
            </a:r>
          </a:p>
        </p:txBody>
      </p:sp>
      <p:sp>
        <p:nvSpPr>
          <p:cNvPr id="16" name="TextBox 15"/>
          <p:cNvSpPr txBox="1"/>
          <p:nvPr/>
        </p:nvSpPr>
        <p:spPr>
          <a:xfrm>
            <a:off x="8123284" y="3594733"/>
            <a:ext cx="930680" cy="817245"/>
          </a:xfrm>
          <a:prstGeom prst="roundRect">
            <a:avLst/>
          </a:prstGeom>
          <a:solidFill>
            <a:srgbClr val="7030A0">
              <a:alpha val="77000"/>
            </a:srgbClr>
          </a:solidFill>
          <a:ln w="12700">
            <a:noFill/>
          </a:ln>
        </p:spPr>
        <p:txBody>
          <a:bodyPr wrap="square" rtlCol="0">
            <a:spAutoFit/>
          </a:bodyPr>
          <a:lstStyle/>
          <a:p>
            <a:pPr algn="ctr"/>
            <a:r>
              <a:rPr lang="en-GB" sz="1400" b="1" dirty="0">
                <a:solidFill>
                  <a:srgbClr val="FFFF00"/>
                </a:solidFill>
              </a:rPr>
              <a:t>Philippine</a:t>
            </a:r>
          </a:p>
          <a:p>
            <a:pPr algn="ctr"/>
            <a:r>
              <a:rPr lang="en-GB" sz="1400" b="1" dirty="0">
                <a:solidFill>
                  <a:srgbClr val="FFFF00"/>
                </a:solidFill>
              </a:rPr>
              <a:t>plate</a:t>
            </a:r>
          </a:p>
        </p:txBody>
      </p:sp>
      <p:sp>
        <p:nvSpPr>
          <p:cNvPr id="17" name="TextBox 16"/>
          <p:cNvSpPr txBox="1"/>
          <p:nvPr/>
        </p:nvSpPr>
        <p:spPr>
          <a:xfrm>
            <a:off x="7099489" y="4522056"/>
            <a:ext cx="1113157" cy="578882"/>
          </a:xfrm>
          <a:prstGeom prst="roundRect">
            <a:avLst/>
          </a:prstGeom>
          <a:solidFill>
            <a:srgbClr val="7030A0">
              <a:alpha val="77000"/>
            </a:srgbClr>
          </a:solidFill>
          <a:ln w="12700">
            <a:noFill/>
          </a:ln>
        </p:spPr>
        <p:txBody>
          <a:bodyPr wrap="square" rtlCol="0">
            <a:spAutoFit/>
          </a:bodyPr>
          <a:lstStyle/>
          <a:p>
            <a:pPr algn="ctr"/>
            <a:r>
              <a:rPr lang="en-GB" sz="1400" b="1" dirty="0">
                <a:solidFill>
                  <a:srgbClr val="FFFF00"/>
                </a:solidFill>
              </a:rPr>
              <a:t>Australian plate</a:t>
            </a:r>
          </a:p>
        </p:txBody>
      </p:sp>
      <p:sp>
        <p:nvSpPr>
          <p:cNvPr id="18" name="TextBox 17"/>
          <p:cNvSpPr txBox="1"/>
          <p:nvPr/>
        </p:nvSpPr>
        <p:spPr>
          <a:xfrm>
            <a:off x="2771800" y="4113433"/>
            <a:ext cx="919164" cy="817245"/>
          </a:xfrm>
          <a:prstGeom prst="roundRect">
            <a:avLst/>
          </a:prstGeom>
          <a:solidFill>
            <a:srgbClr val="7030A0">
              <a:alpha val="77000"/>
            </a:srgbClr>
          </a:solidFill>
          <a:ln w="12700">
            <a:noFill/>
          </a:ln>
        </p:spPr>
        <p:txBody>
          <a:bodyPr wrap="square" rtlCol="0">
            <a:spAutoFit/>
          </a:bodyPr>
          <a:lstStyle/>
          <a:p>
            <a:pPr algn="ctr"/>
            <a:r>
              <a:rPr lang="en-GB" sz="1400" b="1" dirty="0">
                <a:solidFill>
                  <a:srgbClr val="FFFF00"/>
                </a:solidFill>
              </a:rPr>
              <a:t>South American plate</a:t>
            </a:r>
          </a:p>
        </p:txBody>
      </p:sp>
      <p:sp>
        <p:nvSpPr>
          <p:cNvPr id="19" name="TextBox 18"/>
          <p:cNvSpPr txBox="1"/>
          <p:nvPr/>
        </p:nvSpPr>
        <p:spPr>
          <a:xfrm>
            <a:off x="652355" y="3197058"/>
            <a:ext cx="930680" cy="578882"/>
          </a:xfrm>
          <a:prstGeom prst="roundRect">
            <a:avLst/>
          </a:prstGeom>
          <a:solidFill>
            <a:srgbClr val="7030A0">
              <a:alpha val="77000"/>
            </a:srgbClr>
          </a:solidFill>
          <a:ln w="12700">
            <a:noFill/>
          </a:ln>
        </p:spPr>
        <p:txBody>
          <a:bodyPr wrap="square" rtlCol="0">
            <a:spAutoFit/>
          </a:bodyPr>
          <a:lstStyle/>
          <a:p>
            <a:pPr algn="ctr"/>
            <a:r>
              <a:rPr lang="en-GB" sz="1400" b="1" dirty="0">
                <a:solidFill>
                  <a:srgbClr val="FFFF00"/>
                </a:solidFill>
              </a:rPr>
              <a:t>Cocos plate</a:t>
            </a:r>
          </a:p>
        </p:txBody>
      </p:sp>
      <p:sp>
        <p:nvSpPr>
          <p:cNvPr id="20" name="TextBox 19"/>
          <p:cNvSpPr txBox="1"/>
          <p:nvPr/>
        </p:nvSpPr>
        <p:spPr>
          <a:xfrm>
            <a:off x="2227158" y="2631765"/>
            <a:ext cx="1004224" cy="578882"/>
          </a:xfrm>
          <a:prstGeom prst="roundRect">
            <a:avLst/>
          </a:prstGeom>
          <a:solidFill>
            <a:srgbClr val="7030A0">
              <a:alpha val="77000"/>
            </a:srgbClr>
          </a:solidFill>
          <a:ln w="12700">
            <a:noFill/>
          </a:ln>
        </p:spPr>
        <p:txBody>
          <a:bodyPr wrap="square" rtlCol="0">
            <a:spAutoFit/>
          </a:bodyPr>
          <a:lstStyle/>
          <a:p>
            <a:pPr algn="ctr"/>
            <a:r>
              <a:rPr lang="en-GB" sz="1400" b="1" dirty="0">
                <a:solidFill>
                  <a:srgbClr val="FFFF00"/>
                </a:solidFill>
              </a:rPr>
              <a:t>Caribbean plate</a:t>
            </a:r>
          </a:p>
        </p:txBody>
      </p:sp>
      <p:sp>
        <p:nvSpPr>
          <p:cNvPr id="21" name="TextBox 20"/>
          <p:cNvSpPr txBox="1"/>
          <p:nvPr/>
        </p:nvSpPr>
        <p:spPr>
          <a:xfrm>
            <a:off x="1583035" y="4198890"/>
            <a:ext cx="728552" cy="578882"/>
          </a:xfrm>
          <a:prstGeom prst="roundRect">
            <a:avLst/>
          </a:prstGeom>
          <a:solidFill>
            <a:srgbClr val="7030A0">
              <a:alpha val="77000"/>
            </a:srgbClr>
          </a:solidFill>
          <a:ln w="12700">
            <a:noFill/>
          </a:ln>
        </p:spPr>
        <p:txBody>
          <a:bodyPr wrap="square" rtlCol="0">
            <a:spAutoFit/>
          </a:bodyPr>
          <a:lstStyle/>
          <a:p>
            <a:pPr algn="ctr"/>
            <a:r>
              <a:rPr lang="en-GB" sz="1400" b="1" dirty="0">
                <a:solidFill>
                  <a:srgbClr val="FFFF00"/>
                </a:solidFill>
              </a:rPr>
              <a:t>Nazca </a:t>
            </a:r>
          </a:p>
          <a:p>
            <a:pPr algn="ctr"/>
            <a:r>
              <a:rPr lang="en-GB" sz="1400" b="1" dirty="0">
                <a:solidFill>
                  <a:srgbClr val="FFFF00"/>
                </a:solidFill>
              </a:rPr>
              <a:t>plate</a:t>
            </a:r>
          </a:p>
        </p:txBody>
      </p:sp>
      <p:cxnSp>
        <p:nvCxnSpPr>
          <p:cNvPr id="22" name="Straight Connector 21"/>
          <p:cNvCxnSpPr/>
          <p:nvPr/>
        </p:nvCxnSpPr>
        <p:spPr>
          <a:xfrm flipH="1" flipV="1">
            <a:off x="7823582" y="3493434"/>
            <a:ext cx="299702" cy="16038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311587" y="3170120"/>
            <a:ext cx="145359" cy="258879"/>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567163" y="3486499"/>
            <a:ext cx="380148" cy="87125"/>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9126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latin typeface="+mn-lt"/>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rot="16200000">
            <a:off x="864267" y="-1476843"/>
            <a:ext cx="6858000" cy="9811685"/>
          </a:xfrm>
          <a:prstGeom prst="rect">
            <a:avLst/>
          </a:prstGeom>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475656" y="1336100"/>
            <a:ext cx="6586476" cy="5157192"/>
          </a:xfrm>
        </p:spPr>
      </p:pic>
      <p:sp>
        <p:nvSpPr>
          <p:cNvPr id="8" name="Rounded Rectangular Callout 7"/>
          <p:cNvSpPr/>
          <p:nvPr/>
        </p:nvSpPr>
        <p:spPr>
          <a:xfrm>
            <a:off x="-264729" y="208476"/>
            <a:ext cx="7140985" cy="1095264"/>
          </a:xfrm>
          <a:prstGeom prst="wedgeRoundRectCallout">
            <a:avLst>
              <a:gd name="adj1" fmla="val -570"/>
              <a:gd name="adj2" fmla="val 91987"/>
              <a:gd name="adj3" fmla="val 16667"/>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FFFF00"/>
                </a:solidFill>
              </a:rPr>
              <a:t>Divergent boundary</a:t>
            </a:r>
          </a:p>
        </p:txBody>
      </p:sp>
    </p:spTree>
    <p:extLst>
      <p:ext uri="{BB962C8B-B14F-4D97-AF65-F5344CB8AC3E}">
        <p14:creationId xmlns:p14="http://schemas.microsoft.com/office/powerpoint/2010/main" val="3845482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2412</TotalTime>
  <Words>3165</Words>
  <Application>Microsoft Office PowerPoint</Application>
  <PresentationFormat>On-screen Show (4:3)</PresentationFormat>
  <Paragraphs>316</Paragraphs>
  <Slides>27</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PT Sans Narrow</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Ball</dc:creator>
  <cp:lastModifiedBy>Amy Ball</cp:lastModifiedBy>
  <cp:revision>87</cp:revision>
  <dcterms:created xsi:type="dcterms:W3CDTF">2017-08-09T14:46:32Z</dcterms:created>
  <dcterms:modified xsi:type="dcterms:W3CDTF">2019-01-08T16:45:55Z</dcterms:modified>
</cp:coreProperties>
</file>